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handoutMasterIdLst>
    <p:handoutMasterId r:id="rId15"/>
  </p:handoutMasterIdLst>
  <p:sldIdLst>
    <p:sldId id="256" r:id="rId2"/>
    <p:sldId id="257" r:id="rId3"/>
    <p:sldId id="258" r:id="rId4"/>
    <p:sldId id="260" r:id="rId5"/>
    <p:sldId id="261" r:id="rId6"/>
    <p:sldId id="266" r:id="rId7"/>
    <p:sldId id="262" r:id="rId8"/>
    <p:sldId id="265" r:id="rId9"/>
    <p:sldId id="267" r:id="rId10"/>
    <p:sldId id="270" r:id="rId11"/>
    <p:sldId id="268" r:id="rId12"/>
    <p:sldId id="269" r:id="rId13"/>
  </p:sldIdLst>
  <p:sldSz cx="12192000" cy="6858000"/>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00"/>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3" d="100"/>
          <a:sy n="113" d="100"/>
        </p:scale>
        <p:origin x="456" y="108"/>
      </p:cViewPr>
      <p:guideLst/>
    </p:cSldViewPr>
  </p:slideViewPr>
  <p:notesTextViewPr>
    <p:cViewPr>
      <p:scale>
        <a:sx n="1" d="1"/>
        <a:sy n="1" d="1"/>
      </p:scale>
      <p:origin x="0" y="0"/>
    </p:cViewPr>
  </p:notesTextViewPr>
  <p:notesViewPr>
    <p:cSldViewPr snapToGrid="0">
      <p:cViewPr varScale="1">
        <p:scale>
          <a:sx n="65" d="100"/>
          <a:sy n="65" d="100"/>
        </p:scale>
        <p:origin x="3154"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37DAF0-F518-4D62-8D32-8E1F8C655307}" type="doc">
      <dgm:prSet loTypeId="urn:microsoft.com/office/officeart/2005/8/layout/process1" loCatId="process" qsTypeId="urn:microsoft.com/office/officeart/2005/8/quickstyle/simple1" qsCatId="simple" csTypeId="urn:microsoft.com/office/officeart/2005/8/colors/colorful1" csCatId="colorful" phldr="1"/>
      <dgm:spPr/>
    </dgm:pt>
    <dgm:pt modelId="{486F8120-EAAF-4452-86C0-50436035112F}">
      <dgm:prSet phldrT="[文本]" custT="1"/>
      <dgm:spPr/>
      <dgm:t>
        <a:bodyPr/>
        <a:lstStyle/>
        <a:p>
          <a:r>
            <a:rPr lang="en-US" altLang="zh-CN" sz="2800" dirty="0"/>
            <a:t>Q</a:t>
          </a:r>
          <a:r>
            <a:rPr lang="zh-CN" altLang="en-US" sz="2800" dirty="0"/>
            <a:t>学习</a:t>
          </a:r>
        </a:p>
      </dgm:t>
    </dgm:pt>
    <dgm:pt modelId="{D81D999E-5665-490F-AD84-D3ED2293036A}" type="parTrans" cxnId="{AF62163E-AA94-4AC0-A8AF-89EB04BB1FBF}">
      <dgm:prSet/>
      <dgm:spPr/>
      <dgm:t>
        <a:bodyPr/>
        <a:lstStyle/>
        <a:p>
          <a:endParaRPr lang="zh-CN" altLang="en-US"/>
        </a:p>
      </dgm:t>
    </dgm:pt>
    <dgm:pt modelId="{3239C6C0-440B-4437-A623-1AA8CC86467E}" type="sibTrans" cxnId="{AF62163E-AA94-4AC0-A8AF-89EB04BB1FBF}">
      <dgm:prSet/>
      <dgm:spPr/>
      <dgm:t>
        <a:bodyPr/>
        <a:lstStyle/>
        <a:p>
          <a:endParaRPr lang="zh-CN" altLang="en-US"/>
        </a:p>
      </dgm:t>
    </dgm:pt>
    <dgm:pt modelId="{0FA20022-4D65-4FF6-B0ED-FD615335DC26}">
      <dgm:prSet phldrT="[文本]" custT="1"/>
      <dgm:spPr/>
      <dgm:t>
        <a:bodyPr/>
        <a:lstStyle/>
        <a:p>
          <a:r>
            <a:rPr lang="zh-CN" altLang="en-US" sz="2000" dirty="0"/>
            <a:t>   核心技巧：       减少实验空间</a:t>
          </a:r>
        </a:p>
      </dgm:t>
    </dgm:pt>
    <dgm:pt modelId="{658674F7-4EF1-4204-9B4B-3E2461EDDBA5}" type="parTrans" cxnId="{B581048E-B0A2-4D05-9455-28075B3A065F}">
      <dgm:prSet/>
      <dgm:spPr/>
      <dgm:t>
        <a:bodyPr/>
        <a:lstStyle/>
        <a:p>
          <a:endParaRPr lang="zh-CN" altLang="en-US"/>
        </a:p>
      </dgm:t>
    </dgm:pt>
    <dgm:pt modelId="{B8209223-48D1-4DD0-BFFD-C0149E120234}" type="sibTrans" cxnId="{B581048E-B0A2-4D05-9455-28075B3A065F}">
      <dgm:prSet/>
      <dgm:spPr/>
      <dgm:t>
        <a:bodyPr/>
        <a:lstStyle/>
        <a:p>
          <a:endParaRPr lang="zh-CN" altLang="en-US"/>
        </a:p>
      </dgm:t>
    </dgm:pt>
    <dgm:pt modelId="{329E9846-EA47-48F8-A302-B0583A54A568}">
      <dgm:prSet phldrT="[文本]" custT="1"/>
      <dgm:spPr/>
      <dgm:t>
        <a:bodyPr/>
        <a:lstStyle/>
        <a:p>
          <a:r>
            <a:rPr lang="zh-CN" altLang="en-US" sz="2000" dirty="0"/>
            <a:t>    实验反思：      引入先验知识</a:t>
          </a:r>
        </a:p>
      </dgm:t>
    </dgm:pt>
    <dgm:pt modelId="{CCF0610F-BB1C-429D-86EE-A368609F7EDB}" type="parTrans" cxnId="{9CD53E96-F95F-45EA-B6B0-087FDBC9F981}">
      <dgm:prSet/>
      <dgm:spPr/>
      <dgm:t>
        <a:bodyPr/>
        <a:lstStyle/>
        <a:p>
          <a:endParaRPr lang="zh-CN" altLang="en-US"/>
        </a:p>
      </dgm:t>
    </dgm:pt>
    <dgm:pt modelId="{8A3936FF-AC5D-48C7-A088-FAF15B9D6C38}" type="sibTrans" cxnId="{9CD53E96-F95F-45EA-B6B0-087FDBC9F981}">
      <dgm:prSet/>
      <dgm:spPr/>
      <dgm:t>
        <a:bodyPr/>
        <a:lstStyle/>
        <a:p>
          <a:endParaRPr lang="zh-CN" altLang="en-US"/>
        </a:p>
      </dgm:t>
    </dgm:pt>
    <dgm:pt modelId="{1589B29A-B59E-49C7-8FF2-70FB2DBCC545}" type="pres">
      <dgm:prSet presAssocID="{7B37DAF0-F518-4D62-8D32-8E1F8C655307}" presName="Name0" presStyleCnt="0">
        <dgm:presLayoutVars>
          <dgm:dir/>
          <dgm:resizeHandles val="exact"/>
        </dgm:presLayoutVars>
      </dgm:prSet>
      <dgm:spPr/>
    </dgm:pt>
    <dgm:pt modelId="{169319EE-FE72-441E-8716-5DC182061541}" type="pres">
      <dgm:prSet presAssocID="{486F8120-EAAF-4452-86C0-50436035112F}" presName="node" presStyleLbl="node1" presStyleIdx="0" presStyleCnt="3">
        <dgm:presLayoutVars>
          <dgm:bulletEnabled val="1"/>
        </dgm:presLayoutVars>
      </dgm:prSet>
      <dgm:spPr/>
    </dgm:pt>
    <dgm:pt modelId="{D8DFA999-AC61-4EF8-9C33-FB3B21F1AF80}" type="pres">
      <dgm:prSet presAssocID="{3239C6C0-440B-4437-A623-1AA8CC86467E}" presName="sibTrans" presStyleLbl="sibTrans2D1" presStyleIdx="0" presStyleCnt="2"/>
      <dgm:spPr/>
    </dgm:pt>
    <dgm:pt modelId="{F0B53DBA-7B7B-40A0-83A5-DBA0D5194B57}" type="pres">
      <dgm:prSet presAssocID="{3239C6C0-440B-4437-A623-1AA8CC86467E}" presName="connectorText" presStyleLbl="sibTrans2D1" presStyleIdx="0" presStyleCnt="2"/>
      <dgm:spPr/>
    </dgm:pt>
    <dgm:pt modelId="{2D28C6C6-3CDA-4A8C-AAA0-2C87199F8C9E}" type="pres">
      <dgm:prSet presAssocID="{0FA20022-4D65-4FF6-B0ED-FD615335DC26}" presName="node" presStyleLbl="node1" presStyleIdx="1" presStyleCnt="3">
        <dgm:presLayoutVars>
          <dgm:bulletEnabled val="1"/>
        </dgm:presLayoutVars>
      </dgm:prSet>
      <dgm:spPr/>
    </dgm:pt>
    <dgm:pt modelId="{5913CC20-5D52-4CD6-B84C-2179E4146153}" type="pres">
      <dgm:prSet presAssocID="{B8209223-48D1-4DD0-BFFD-C0149E120234}" presName="sibTrans" presStyleLbl="sibTrans2D1" presStyleIdx="1" presStyleCnt="2"/>
      <dgm:spPr/>
    </dgm:pt>
    <dgm:pt modelId="{CF9EB9B2-8AE1-4B7B-B3D7-D08561990F47}" type="pres">
      <dgm:prSet presAssocID="{B8209223-48D1-4DD0-BFFD-C0149E120234}" presName="connectorText" presStyleLbl="sibTrans2D1" presStyleIdx="1" presStyleCnt="2"/>
      <dgm:spPr/>
    </dgm:pt>
    <dgm:pt modelId="{1648CB0E-DC2F-41DA-9B3E-15EE4371E904}" type="pres">
      <dgm:prSet presAssocID="{329E9846-EA47-48F8-A302-B0583A54A568}" presName="node" presStyleLbl="node1" presStyleIdx="2" presStyleCnt="3">
        <dgm:presLayoutVars>
          <dgm:bulletEnabled val="1"/>
        </dgm:presLayoutVars>
      </dgm:prSet>
      <dgm:spPr/>
    </dgm:pt>
  </dgm:ptLst>
  <dgm:cxnLst>
    <dgm:cxn modelId="{12AFA937-AAD3-46C6-8EA9-A863F208B439}" type="presOf" srcId="{7B37DAF0-F518-4D62-8D32-8E1F8C655307}" destId="{1589B29A-B59E-49C7-8FF2-70FB2DBCC545}" srcOrd="0" destOrd="0" presId="urn:microsoft.com/office/officeart/2005/8/layout/process1"/>
    <dgm:cxn modelId="{04817638-AF29-4F58-8C9B-552FC2D31D73}" type="presOf" srcId="{3239C6C0-440B-4437-A623-1AA8CC86467E}" destId="{D8DFA999-AC61-4EF8-9C33-FB3B21F1AF80}" srcOrd="0" destOrd="0" presId="urn:microsoft.com/office/officeart/2005/8/layout/process1"/>
    <dgm:cxn modelId="{AF62163E-AA94-4AC0-A8AF-89EB04BB1FBF}" srcId="{7B37DAF0-F518-4D62-8D32-8E1F8C655307}" destId="{486F8120-EAAF-4452-86C0-50436035112F}" srcOrd="0" destOrd="0" parTransId="{D81D999E-5665-490F-AD84-D3ED2293036A}" sibTransId="{3239C6C0-440B-4437-A623-1AA8CC86467E}"/>
    <dgm:cxn modelId="{4930864A-71F7-414F-8D47-4273ACF95910}" type="presOf" srcId="{B8209223-48D1-4DD0-BFFD-C0149E120234}" destId="{5913CC20-5D52-4CD6-B84C-2179E4146153}" srcOrd="0" destOrd="0" presId="urn:microsoft.com/office/officeart/2005/8/layout/process1"/>
    <dgm:cxn modelId="{B581048E-B0A2-4D05-9455-28075B3A065F}" srcId="{7B37DAF0-F518-4D62-8D32-8E1F8C655307}" destId="{0FA20022-4D65-4FF6-B0ED-FD615335DC26}" srcOrd="1" destOrd="0" parTransId="{658674F7-4EF1-4204-9B4B-3E2461EDDBA5}" sibTransId="{B8209223-48D1-4DD0-BFFD-C0149E120234}"/>
    <dgm:cxn modelId="{9CD53E96-F95F-45EA-B6B0-087FDBC9F981}" srcId="{7B37DAF0-F518-4D62-8D32-8E1F8C655307}" destId="{329E9846-EA47-48F8-A302-B0583A54A568}" srcOrd="2" destOrd="0" parTransId="{CCF0610F-BB1C-429D-86EE-A368609F7EDB}" sibTransId="{8A3936FF-AC5D-48C7-A088-FAF15B9D6C38}"/>
    <dgm:cxn modelId="{91137196-3CFE-4508-953B-2308CA433262}" type="presOf" srcId="{3239C6C0-440B-4437-A623-1AA8CC86467E}" destId="{F0B53DBA-7B7B-40A0-83A5-DBA0D5194B57}" srcOrd="1" destOrd="0" presId="urn:microsoft.com/office/officeart/2005/8/layout/process1"/>
    <dgm:cxn modelId="{3A40D2AB-BE34-47D6-B72E-6C477D647B35}" type="presOf" srcId="{486F8120-EAAF-4452-86C0-50436035112F}" destId="{169319EE-FE72-441E-8716-5DC182061541}" srcOrd="0" destOrd="0" presId="urn:microsoft.com/office/officeart/2005/8/layout/process1"/>
    <dgm:cxn modelId="{592380C0-E628-4D6F-8107-6067AA459411}" type="presOf" srcId="{329E9846-EA47-48F8-A302-B0583A54A568}" destId="{1648CB0E-DC2F-41DA-9B3E-15EE4371E904}" srcOrd="0" destOrd="0" presId="urn:microsoft.com/office/officeart/2005/8/layout/process1"/>
    <dgm:cxn modelId="{ACD5F4D5-1701-442A-ACA1-C469C593AA0A}" type="presOf" srcId="{0FA20022-4D65-4FF6-B0ED-FD615335DC26}" destId="{2D28C6C6-3CDA-4A8C-AAA0-2C87199F8C9E}" srcOrd="0" destOrd="0" presId="urn:microsoft.com/office/officeart/2005/8/layout/process1"/>
    <dgm:cxn modelId="{EC5654E5-B846-4463-8809-AA4DB4AED6F8}" type="presOf" srcId="{B8209223-48D1-4DD0-BFFD-C0149E120234}" destId="{CF9EB9B2-8AE1-4B7B-B3D7-D08561990F47}" srcOrd="1" destOrd="0" presId="urn:microsoft.com/office/officeart/2005/8/layout/process1"/>
    <dgm:cxn modelId="{1CE2A921-0CDF-441B-B762-4A52B4410013}" type="presParOf" srcId="{1589B29A-B59E-49C7-8FF2-70FB2DBCC545}" destId="{169319EE-FE72-441E-8716-5DC182061541}" srcOrd="0" destOrd="0" presId="urn:microsoft.com/office/officeart/2005/8/layout/process1"/>
    <dgm:cxn modelId="{3B3B0CD0-2EA0-4DD4-9B34-0B9A27094967}" type="presParOf" srcId="{1589B29A-B59E-49C7-8FF2-70FB2DBCC545}" destId="{D8DFA999-AC61-4EF8-9C33-FB3B21F1AF80}" srcOrd="1" destOrd="0" presId="urn:microsoft.com/office/officeart/2005/8/layout/process1"/>
    <dgm:cxn modelId="{F0DE814C-0C9D-4E57-BB5A-E02BB7C5D6DA}" type="presParOf" srcId="{D8DFA999-AC61-4EF8-9C33-FB3B21F1AF80}" destId="{F0B53DBA-7B7B-40A0-83A5-DBA0D5194B57}" srcOrd="0" destOrd="0" presId="urn:microsoft.com/office/officeart/2005/8/layout/process1"/>
    <dgm:cxn modelId="{1AB916F1-22E1-4D16-A5EA-263702FB2778}" type="presParOf" srcId="{1589B29A-B59E-49C7-8FF2-70FB2DBCC545}" destId="{2D28C6C6-3CDA-4A8C-AAA0-2C87199F8C9E}" srcOrd="2" destOrd="0" presId="urn:microsoft.com/office/officeart/2005/8/layout/process1"/>
    <dgm:cxn modelId="{BF27D933-3A21-42B0-8348-1E60EF7161A6}" type="presParOf" srcId="{1589B29A-B59E-49C7-8FF2-70FB2DBCC545}" destId="{5913CC20-5D52-4CD6-B84C-2179E4146153}" srcOrd="3" destOrd="0" presId="urn:microsoft.com/office/officeart/2005/8/layout/process1"/>
    <dgm:cxn modelId="{729455C5-5927-46A2-8D9A-E6CE5A22D766}" type="presParOf" srcId="{5913CC20-5D52-4CD6-B84C-2179E4146153}" destId="{CF9EB9B2-8AE1-4B7B-B3D7-D08561990F47}" srcOrd="0" destOrd="0" presId="urn:microsoft.com/office/officeart/2005/8/layout/process1"/>
    <dgm:cxn modelId="{E61E5B29-0C92-49BB-85E1-AAD53BA47D63}" type="presParOf" srcId="{1589B29A-B59E-49C7-8FF2-70FB2DBCC545}" destId="{1648CB0E-DC2F-41DA-9B3E-15EE4371E904}"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9319EE-FE72-441E-8716-5DC182061541}">
      <dsp:nvSpPr>
        <dsp:cNvPr id="0" name=""/>
        <dsp:cNvSpPr/>
      </dsp:nvSpPr>
      <dsp:spPr>
        <a:xfrm>
          <a:off x="7143" y="2068777"/>
          <a:ext cx="2135187" cy="128111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altLang="zh-CN" sz="2800" kern="1200" dirty="0"/>
            <a:t>Q</a:t>
          </a:r>
          <a:r>
            <a:rPr lang="zh-CN" altLang="en-US" sz="2800" kern="1200" dirty="0"/>
            <a:t>学习</a:t>
          </a:r>
        </a:p>
      </dsp:txBody>
      <dsp:txXfrm>
        <a:off x="44665" y="2106299"/>
        <a:ext cx="2060143" cy="1206068"/>
      </dsp:txXfrm>
    </dsp:sp>
    <dsp:sp modelId="{D8DFA999-AC61-4EF8-9C33-FB3B21F1AF80}">
      <dsp:nvSpPr>
        <dsp:cNvPr id="0" name=""/>
        <dsp:cNvSpPr/>
      </dsp:nvSpPr>
      <dsp:spPr>
        <a:xfrm>
          <a:off x="2355850" y="2444570"/>
          <a:ext cx="452659" cy="529526"/>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zh-CN" altLang="en-US" sz="2400" kern="1200"/>
        </a:p>
      </dsp:txBody>
      <dsp:txXfrm>
        <a:off x="2355850" y="2550475"/>
        <a:ext cx="316861" cy="317716"/>
      </dsp:txXfrm>
    </dsp:sp>
    <dsp:sp modelId="{2D28C6C6-3CDA-4A8C-AAA0-2C87199F8C9E}">
      <dsp:nvSpPr>
        <dsp:cNvPr id="0" name=""/>
        <dsp:cNvSpPr/>
      </dsp:nvSpPr>
      <dsp:spPr>
        <a:xfrm>
          <a:off x="2996406" y="2068777"/>
          <a:ext cx="2135187" cy="1281112"/>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   核心技巧：       减少实验空间</a:t>
          </a:r>
        </a:p>
      </dsp:txBody>
      <dsp:txXfrm>
        <a:off x="3033928" y="2106299"/>
        <a:ext cx="2060143" cy="1206068"/>
      </dsp:txXfrm>
    </dsp:sp>
    <dsp:sp modelId="{5913CC20-5D52-4CD6-B84C-2179E4146153}">
      <dsp:nvSpPr>
        <dsp:cNvPr id="0" name=""/>
        <dsp:cNvSpPr/>
      </dsp:nvSpPr>
      <dsp:spPr>
        <a:xfrm>
          <a:off x="5345112" y="2444570"/>
          <a:ext cx="452659" cy="529526"/>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zh-CN" altLang="en-US" sz="2400" kern="1200"/>
        </a:p>
      </dsp:txBody>
      <dsp:txXfrm>
        <a:off x="5345112" y="2550475"/>
        <a:ext cx="316861" cy="317716"/>
      </dsp:txXfrm>
    </dsp:sp>
    <dsp:sp modelId="{1648CB0E-DC2F-41DA-9B3E-15EE4371E904}">
      <dsp:nvSpPr>
        <dsp:cNvPr id="0" name=""/>
        <dsp:cNvSpPr/>
      </dsp:nvSpPr>
      <dsp:spPr>
        <a:xfrm>
          <a:off x="5985668" y="2068777"/>
          <a:ext cx="2135187" cy="1281112"/>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    实验反思：      引入先验知识</a:t>
          </a:r>
        </a:p>
      </dsp:txBody>
      <dsp:txXfrm>
        <a:off x="6023190" y="2106299"/>
        <a:ext cx="2060143" cy="1206068"/>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4340440-DB1B-4721-A5B3-AF1EA3FA1CF6}" type="datetimeFigureOut">
              <a:rPr lang="zh-CN" altLang="en-US" smtClean="0"/>
              <a:t>2022/11/25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3EC8012-6647-4B09-87E4-91BF2BC20642}"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A240B4-860A-4B48-889F-07A47CC1A792}" type="datetimeFigureOut">
              <a:rPr lang="zh-CN" altLang="en-US" smtClean="0"/>
              <a:t>2022/11/25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DE5167-C49D-4E80-80DF-AE38E27D16D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jpe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24" name="图片 23" descr="图片包含 游戏机, 电路, 钟表&#10;&#10;描述已自动生成"/>
          <p:cNvPicPr>
            <a:picLocks noChangeAspect="1"/>
          </p:cNvPicPr>
          <p:nvPr userDrawn="1"/>
        </p:nvPicPr>
        <p:blipFill>
          <a:blip r:embed="rId2" cstate="print">
            <a:alphaModFix amt="56000"/>
            <a:biLevel thresh="25000"/>
            <a:extLst>
              <a:ext uri="{28A0092B-C50C-407E-A947-70E740481C1C}">
                <a14:useLocalDpi xmlns:a14="http://schemas.microsoft.com/office/drawing/2010/main" val="0"/>
              </a:ext>
            </a:extLst>
          </a:blip>
          <a:stretch>
            <a:fillRect/>
          </a:stretch>
        </p:blipFill>
        <p:spPr>
          <a:xfrm>
            <a:off x="497712" y="5694744"/>
            <a:ext cx="11354764" cy="1170048"/>
          </a:xfrm>
          <a:prstGeom prst="rect">
            <a:avLst/>
          </a:prstGeom>
        </p:spPr>
      </p:pic>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pic>
        <p:nvPicPr>
          <p:cNvPr id="27" name="图片 26"/>
          <p:cNvPicPr>
            <a:picLocks noChangeAspect="1"/>
          </p:cNvPicPr>
          <p:nvPr userDrawn="1"/>
        </p:nvPicPr>
        <p:blipFill>
          <a:blip r:embed="rId3">
            <a:alphaModFix amt="35000"/>
          </a:blip>
          <a:stretch>
            <a:fillRect/>
          </a:stretch>
        </p:blipFill>
        <p:spPr>
          <a:xfrm>
            <a:off x="0" y="4929051"/>
            <a:ext cx="12192000" cy="1928949"/>
          </a:xfrm>
          <a:prstGeom prst="rect">
            <a:avLst/>
          </a:prstGeom>
          <a:effectLst/>
        </p:spPr>
      </p:pic>
      <p:sp>
        <p:nvSpPr>
          <p:cNvPr id="2" name="矩形 1"/>
          <p:cNvSpPr/>
          <p:nvPr userDrawn="1"/>
        </p:nvSpPr>
        <p:spPr>
          <a:xfrm>
            <a:off x="0" y="3230880"/>
            <a:ext cx="12192000" cy="3627120"/>
          </a:xfrm>
          <a:prstGeom prst="rect">
            <a:avLst/>
          </a:prstGeom>
          <a:solidFill>
            <a:schemeClr val="bg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panose="020B0604020202020204"/>
              <a:ea typeface="微软雅黑" panose="020B0503020204020204" charset="-122"/>
              <a:cs typeface="+mn-cs"/>
            </a:endParaRPr>
          </a:p>
        </p:txBody>
      </p:sp>
      <p:sp>
        <p:nvSpPr>
          <p:cNvPr id="4" name="内容占位符 3"/>
          <p:cNvSpPr>
            <a:spLocks noGrp="1"/>
          </p:cNvSpPr>
          <p:nvPr>
            <p:ph sz="quarter" idx="13" hasCustomPrompt="1"/>
          </p:nvPr>
        </p:nvSpPr>
        <p:spPr>
          <a:xfrm>
            <a:off x="802885" y="494269"/>
            <a:ext cx="5195454" cy="503237"/>
          </a:xfrm>
        </p:spPr>
        <p:txBody>
          <a:bodyPr>
            <a:normAutofit/>
          </a:bodyPr>
          <a:lstStyle>
            <a:lvl1pPr marL="0" indent="0">
              <a:buNone/>
              <a:defRPr sz="2800" b="1">
                <a:solidFill>
                  <a:srgbClr val="C00000"/>
                </a:solidFill>
                <a:latin typeface="+mn-ea"/>
                <a:ea typeface="+mn-ea"/>
              </a:defRPr>
            </a:lvl1pPr>
          </a:lstStyle>
          <a:p>
            <a:pPr lvl="0"/>
            <a:r>
              <a:rPr lang="zh-CN" altLang="en-US" dirty="0"/>
              <a:t>编辑母版文本样式</a:t>
            </a:r>
          </a:p>
        </p:txBody>
      </p:sp>
      <p:cxnSp>
        <p:nvCxnSpPr>
          <p:cNvPr id="12" name="直接连接符 11"/>
          <p:cNvCxnSpPr/>
          <p:nvPr userDrawn="1"/>
        </p:nvCxnSpPr>
        <p:spPr>
          <a:xfrm>
            <a:off x="669924" y="1028700"/>
            <a:ext cx="11310794" cy="0"/>
          </a:xfrm>
          <a:prstGeom prst="line">
            <a:avLst/>
          </a:prstGeom>
          <a:ln w="3175">
            <a:solidFill>
              <a:srgbClr val="005BAC"/>
            </a:solidFill>
          </a:ln>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userDrawn="1"/>
        </p:nvPicPr>
        <p:blipFill>
          <a:blip r:embed="rId4" cstate="hqprint"/>
          <a:stretch>
            <a:fillRect/>
          </a:stretch>
        </p:blipFill>
        <p:spPr>
          <a:xfrm>
            <a:off x="9298307" y="419491"/>
            <a:ext cx="2682411" cy="546821"/>
          </a:xfrm>
          <a:prstGeom prst="rect">
            <a:avLst/>
          </a:prstGeom>
        </p:spPr>
      </p:pic>
      <p:pic>
        <p:nvPicPr>
          <p:cNvPr id="3" name="图片 2"/>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86719" y="435845"/>
            <a:ext cx="620083" cy="620083"/>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fld id="{6489D9C7-5DC6-4263-87FF-7C99F6FB63C3}" type="datetime1">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2022/11/25</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3" name="页脚占位符 2"/>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tint val="75000"/>
                  </a:srgbClr>
                </a:solidFill>
                <a:effectLst/>
                <a:uLnTx/>
                <a:uFillTx/>
                <a:latin typeface="Arial" panose="020B0604020202020204"/>
                <a:ea typeface="微软雅黑" panose="020B0503020204020204" charset="-122"/>
                <a:cs typeface="+mn-cs"/>
              </a:rPr>
              <a:t>www.islide.cc</a:t>
            </a:r>
            <a:endParaRPr kumimoji="0" lang="zh-CN" altLang="en-US" sz="1000" b="0" i="0" u="none" strike="noStrike" kern="1200" cap="none" spc="0" normalizeH="0" baseline="0" noProof="0" dirty="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zh-CN" altLang="en-US" dirty="0"/>
              <a:t>单击此处编辑母版标题样式</a:t>
            </a:r>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5401732" y="6405563"/>
            <a:ext cx="1388536" cy="206381"/>
          </a:xfrm>
          <a:prstGeom prst="rect">
            <a:avLst/>
          </a:prstGeom>
        </p:spPr>
        <p:txBody>
          <a:bodyPr vert="horz" lIns="91440" tIns="45720" rIns="91440" bIns="45720" rtlCol="0" anchor="ctr"/>
          <a:lstStyle>
            <a:lvl1pPr algn="ctr">
              <a:defRPr sz="10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fld id="{6489D9C7-5DC6-4263-87FF-7C99F6FB63C3}" type="datetime1">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2022/11/25</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5" name="页脚占位符 4"/>
          <p:cNvSpPr>
            <a:spLocks noGrp="1"/>
          </p:cNvSpPr>
          <p:nvPr>
            <p:ph type="ftr" sz="quarter" idx="3"/>
          </p:nvPr>
        </p:nvSpPr>
        <p:spPr>
          <a:xfrm>
            <a:off x="669924" y="6405563"/>
            <a:ext cx="4140201" cy="206381"/>
          </a:xfrm>
          <a:prstGeom prst="rect">
            <a:avLst/>
          </a:prstGeom>
        </p:spPr>
        <p:txBody>
          <a:bodyPr vert="horz" lIns="91440" tIns="45720" rIns="91440" bIns="45720" rtlCol="0" anchor="ctr"/>
          <a:lstStyle>
            <a:lvl1pPr algn="l">
              <a:defRPr sz="10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0" b="0" i="0" u="none" strike="noStrike" kern="1200" cap="none" spc="0" normalizeH="0" baseline="0" noProof="0" dirty="0">
                <a:ln>
                  <a:noFill/>
                </a:ln>
                <a:solidFill>
                  <a:srgbClr val="000000">
                    <a:tint val="75000"/>
                  </a:srgbClr>
                </a:solidFill>
                <a:effectLst/>
                <a:uLnTx/>
                <a:uFillTx/>
                <a:latin typeface="Arial" panose="020B0604020202020204"/>
                <a:ea typeface="微软雅黑" panose="020B0503020204020204" charset="-122"/>
                <a:cs typeface="+mn-cs"/>
              </a:rPr>
              <a:t>www.islide.cc</a:t>
            </a:r>
            <a:endParaRPr kumimoji="0" lang="zh-CN" altLang="en-US" sz="1000" b="0" i="0" u="none" strike="noStrike" kern="1200" cap="none" spc="0" normalizeH="0" baseline="0" noProof="0" dirty="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灯片编号占位符 5"/>
          <p:cNvSpPr>
            <a:spLocks noGrp="1"/>
          </p:cNvSpPr>
          <p:nvPr>
            <p:ph type="sldNum" sz="quarter" idx="4"/>
          </p:nvPr>
        </p:nvSpPr>
        <p:spPr>
          <a:xfrm>
            <a:off x="8610599" y="6405563"/>
            <a:ext cx="2909888" cy="206381"/>
          </a:xfrm>
          <a:prstGeom prst="rect">
            <a:avLst/>
          </a:prstGeom>
        </p:spPr>
        <p:txBody>
          <a:bodyPr vert="horz" lIns="91440" tIns="45720" rIns="91440" bIns="45720" rtlCol="0" anchor="ctr"/>
          <a:lstStyle>
            <a:lvl1pPr algn="r">
              <a:defRPr sz="10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pic>
        <p:nvPicPr>
          <p:cNvPr id="7" name="图片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a:xfrm>
            <a:off x="3192780" y="2644775"/>
            <a:ext cx="6731000" cy="786130"/>
          </a:xfrm>
        </p:spPr>
        <p:txBody>
          <a:bodyPr>
            <a:noAutofit/>
          </a:bodyPr>
          <a:lstStyle/>
          <a:p>
            <a:r>
              <a:rPr lang="zh-CN" altLang="en-US" sz="4400"/>
              <a:t>强化学习大作业课堂展示</a:t>
            </a: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1</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4" name="文本框 3"/>
          <p:cNvSpPr txBox="1"/>
          <p:nvPr/>
        </p:nvSpPr>
        <p:spPr>
          <a:xfrm>
            <a:off x="3293239" y="3553208"/>
            <a:ext cx="5410200" cy="460375"/>
          </a:xfrm>
          <a:prstGeom prst="rect">
            <a:avLst/>
          </a:prstGeom>
          <a:noFill/>
        </p:spPr>
        <p:txBody>
          <a:bodyPr wrap="square" rtlCol="0">
            <a:spAutoFit/>
          </a:bodyPr>
          <a:lstStyle/>
          <a:p>
            <a:r>
              <a:rPr lang="zh-CN" altLang="en-US" sz="2400" dirty="0">
                <a:latin typeface="黑体" panose="02010609060101010101" charset="-122"/>
                <a:ea typeface="黑体" panose="02010609060101010101" charset="-122"/>
                <a:cs typeface="黑体" panose="02010609060101010101" charset="-122"/>
              </a:rPr>
              <a:t>小组成员：和隆</a:t>
            </a:r>
            <a:r>
              <a:rPr lang="en-US" altLang="zh-CN" sz="2400" dirty="0">
                <a:latin typeface="黑体" panose="02010609060101010101" charset="-122"/>
                <a:ea typeface="黑体" panose="02010609060101010101" charset="-122"/>
                <a:cs typeface="黑体" panose="02010609060101010101" charset="-122"/>
              </a:rPr>
              <a:t>  </a:t>
            </a:r>
            <a:r>
              <a:rPr lang="zh-CN" altLang="en-US" sz="2400" dirty="0">
                <a:latin typeface="黑体" panose="02010609060101010101" charset="-122"/>
                <a:ea typeface="黑体" panose="02010609060101010101" charset="-122"/>
                <a:cs typeface="黑体" panose="02010609060101010101" charset="-122"/>
              </a:rPr>
              <a:t>陈屹峰</a:t>
            </a:r>
            <a:r>
              <a:rPr lang="en-US" altLang="zh-CN" sz="2400" dirty="0">
                <a:latin typeface="黑体" panose="02010609060101010101" charset="-122"/>
                <a:ea typeface="黑体" panose="02010609060101010101" charset="-122"/>
                <a:cs typeface="黑体" panose="02010609060101010101" charset="-122"/>
              </a:rPr>
              <a:t>  </a:t>
            </a:r>
            <a:r>
              <a:rPr lang="zh-CN" altLang="en-US" sz="2400" dirty="0">
                <a:latin typeface="黑体" panose="02010609060101010101" charset="-122"/>
                <a:ea typeface="黑体" panose="02010609060101010101" charset="-122"/>
                <a:cs typeface="黑体" panose="02010609060101010101" charset="-122"/>
              </a:rPr>
              <a:t>修曾琪</a:t>
            </a:r>
          </a:p>
        </p:txBody>
      </p:sp>
      <p:sp>
        <p:nvSpPr>
          <p:cNvPr id="5" name="内容占位符 1"/>
          <p:cNvSpPr>
            <a:spLocks noGrp="1"/>
          </p:cNvSpPr>
          <p:nvPr/>
        </p:nvSpPr>
        <p:spPr>
          <a:xfrm>
            <a:off x="802885" y="494269"/>
            <a:ext cx="5195454" cy="503237"/>
          </a:xfrm>
          <a:prstGeom prst="rect">
            <a:avLst/>
          </a:prstGeom>
        </p:spPr>
        <p:txBody>
          <a:bodyPr vert="horz" lIns="91440" tIns="45720" rIns="91440" bIns="45720" rtlCol="0">
            <a:normAutofit fontScale="97500"/>
          </a:bodyPr>
          <a:lstStyle>
            <a:lvl1pPr marL="0" indent="0" algn="l" defTabSz="914400" rtl="0" eaLnBrk="1" latinLnBrk="0" hangingPunct="1">
              <a:lnSpc>
                <a:spcPct val="90000"/>
              </a:lnSpc>
              <a:spcBef>
                <a:spcPts val="1000"/>
              </a:spcBef>
              <a:buFont typeface="Arial" panose="020B0604020202020204" pitchFamily="34" charset="0"/>
              <a:buNone/>
              <a:defRPr sz="2800" b="1" kern="1200">
                <a:solidFill>
                  <a:srgbClr val="C00000"/>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强化学习大作业展示</a:t>
            </a:r>
          </a:p>
        </p:txBody>
      </p:sp>
      <p:sp>
        <p:nvSpPr>
          <p:cNvPr id="6" name="文本框 5">
            <a:extLst>
              <a:ext uri="{FF2B5EF4-FFF2-40B4-BE49-F238E27FC236}">
                <a16:creationId xmlns:a16="http://schemas.microsoft.com/office/drawing/2014/main" id="{3857EFDA-0718-878E-A554-232C83FB5D5F}"/>
              </a:ext>
            </a:extLst>
          </p:cNvPr>
          <p:cNvSpPr txBox="1"/>
          <p:nvPr/>
        </p:nvSpPr>
        <p:spPr>
          <a:xfrm>
            <a:off x="4399280" y="3866258"/>
            <a:ext cx="5410200" cy="1569660"/>
          </a:xfrm>
          <a:prstGeom prst="rect">
            <a:avLst/>
          </a:prstGeom>
          <a:noFill/>
        </p:spPr>
        <p:txBody>
          <a:bodyPr wrap="square" rtlCol="0">
            <a:spAutoFit/>
          </a:bodyPr>
          <a:lstStyle/>
          <a:p>
            <a:endParaRPr lang="en-US" altLang="zh-CN" sz="2400" dirty="0">
              <a:latin typeface="黑体" panose="02010609060101010101" charset="-122"/>
              <a:ea typeface="黑体" panose="02010609060101010101" charset="-122"/>
              <a:cs typeface="黑体" panose="02010609060101010101" charset="-122"/>
            </a:endParaRPr>
          </a:p>
          <a:p>
            <a:r>
              <a:rPr lang="zh-CN" altLang="en-US" sz="2400" dirty="0">
                <a:latin typeface="黑体" panose="02010609060101010101" charset="-122"/>
                <a:ea typeface="黑体" panose="02010609060101010101" charset="-122"/>
                <a:cs typeface="黑体" panose="02010609060101010101" charset="-122"/>
              </a:rPr>
              <a:t>陈屹峰 俄罗斯方块</a:t>
            </a:r>
            <a:r>
              <a:rPr lang="en-US" altLang="zh-CN" sz="2400" dirty="0">
                <a:latin typeface="黑体" panose="02010609060101010101" charset="-122"/>
                <a:ea typeface="黑体" panose="02010609060101010101" charset="-122"/>
                <a:cs typeface="黑体" panose="02010609060101010101" charset="-122"/>
              </a:rPr>
              <a:t>  </a:t>
            </a:r>
          </a:p>
          <a:p>
            <a:r>
              <a:rPr lang="zh-CN" altLang="en-US" sz="2400" dirty="0">
                <a:latin typeface="黑体" panose="02010609060101010101" charset="-122"/>
                <a:ea typeface="黑体" panose="02010609060101010101" charset="-122"/>
                <a:cs typeface="黑体" panose="02010609060101010101" charset="-122"/>
              </a:rPr>
              <a:t>修曾琪 战斗特工 夺宝冒险</a:t>
            </a:r>
            <a:endParaRPr lang="en-US" altLang="zh-CN" sz="2400" dirty="0">
              <a:latin typeface="黑体" panose="02010609060101010101" charset="-122"/>
              <a:ea typeface="黑体" panose="02010609060101010101" charset="-122"/>
              <a:cs typeface="黑体" panose="02010609060101010101" charset="-122"/>
            </a:endParaRPr>
          </a:p>
          <a:p>
            <a:r>
              <a:rPr lang="zh-CN" altLang="en-US" sz="2400" dirty="0">
                <a:latin typeface="黑体" panose="02010609060101010101" charset="-122"/>
                <a:ea typeface="黑体" panose="02010609060101010101" charset="-122"/>
                <a:cs typeface="黑体" panose="02010609060101010101" charset="-122"/>
              </a:rPr>
              <a:t>和隆 牧羊人 逃生游戏</a:t>
            </a:r>
            <a:endParaRPr lang="en-US" altLang="zh-CN" sz="2400" dirty="0">
              <a:latin typeface="黑体" panose="02010609060101010101" charset="-122"/>
              <a:ea typeface="黑体" panose="02010609060101010101" charset="-122"/>
              <a:cs typeface="黑体" panose="02010609060101010101"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10</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275590" y="1307465"/>
            <a:ext cx="4362450" cy="52197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思考与展望</a:t>
            </a:r>
          </a:p>
        </p:txBody>
      </p:sp>
      <p:pic>
        <p:nvPicPr>
          <p:cNvPr id="4" name="TM-20221125140527-413201353-recording-1">
            <a:hlinkClick r:id="" action="ppaction://media"/>
            <a:extLst>
              <a:ext uri="{FF2B5EF4-FFF2-40B4-BE49-F238E27FC236}">
                <a16:creationId xmlns:a16="http://schemas.microsoft.com/office/drawing/2014/main" id="{2E80FD46-2187-DC99-5252-3B5FAF52C83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25047" y="1829435"/>
            <a:ext cx="8799362" cy="4399681"/>
          </a:xfrm>
          <a:prstGeom prst="rect">
            <a:avLst/>
          </a:prstGeom>
        </p:spPr>
      </p:pic>
    </p:spTree>
    <p:extLst>
      <p:ext uri="{BB962C8B-B14F-4D97-AF65-F5344CB8AC3E}">
        <p14:creationId xmlns:p14="http://schemas.microsoft.com/office/powerpoint/2010/main" val="2664202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11</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275590" y="1307465"/>
            <a:ext cx="4362450" cy="52197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思考与展望</a:t>
            </a:r>
          </a:p>
        </p:txBody>
      </p:sp>
      <p:sp>
        <p:nvSpPr>
          <p:cNvPr id="5" name="文本框 4">
            <a:extLst>
              <a:ext uri="{FF2B5EF4-FFF2-40B4-BE49-F238E27FC236}">
                <a16:creationId xmlns:a16="http://schemas.microsoft.com/office/drawing/2014/main" id="{0C54D52B-961A-762E-1034-EDE057275C41}"/>
              </a:ext>
            </a:extLst>
          </p:cNvPr>
          <p:cNvSpPr txBox="1"/>
          <p:nvPr/>
        </p:nvSpPr>
        <p:spPr>
          <a:xfrm>
            <a:off x="345685" y="2139394"/>
            <a:ext cx="8048625" cy="3886320"/>
          </a:xfrm>
          <a:prstGeom prst="rect">
            <a:avLst/>
          </a:prstGeom>
          <a:noFill/>
        </p:spPr>
        <p:txBody>
          <a:bodyPr wrap="square">
            <a:spAutoFit/>
          </a:bodyPr>
          <a:lstStyle/>
          <a:p>
            <a:pPr marL="285750" indent="-285750">
              <a:lnSpc>
                <a:spcPct val="200000"/>
              </a:lnSpc>
              <a:buFont typeface="Arial" panose="020B0604020202020204" pitchFamily="34" charset="0"/>
              <a:buChar char="•"/>
            </a:pPr>
            <a:r>
              <a:rPr lang="zh-CN" altLang="en-US" dirty="0"/>
              <a:t>在这样的训练条件之下，平均消去块数为</a:t>
            </a:r>
            <a:r>
              <a:rPr lang="en-US" altLang="zh-CN" dirty="0"/>
              <a:t>1.4</a:t>
            </a:r>
            <a:r>
              <a:rPr lang="zh-CN" altLang="en-US" dirty="0"/>
              <a:t>块，明显高于</a:t>
            </a:r>
            <a:r>
              <a:rPr lang="en-US" altLang="zh-CN" dirty="0"/>
              <a:t>AI</a:t>
            </a:r>
            <a:r>
              <a:rPr lang="zh-CN" altLang="en-US" dirty="0"/>
              <a:t>，但也是明显低于一个俄罗斯方块的新手。</a:t>
            </a:r>
          </a:p>
          <a:p>
            <a:pPr marL="285750" indent="-285750">
              <a:lnSpc>
                <a:spcPct val="200000"/>
              </a:lnSpc>
              <a:buFont typeface="Arial" panose="020B0604020202020204" pitchFamily="34" charset="0"/>
              <a:buChar char="•"/>
            </a:pPr>
            <a:r>
              <a:rPr lang="zh-CN" altLang="en-US" dirty="0"/>
              <a:t>这里也引起我们的思考，就是完全没有先验知识的</a:t>
            </a:r>
            <a:r>
              <a:rPr lang="en-US" altLang="zh-CN" dirty="0"/>
              <a:t>Q</a:t>
            </a:r>
            <a:r>
              <a:rPr lang="zh-CN" altLang="en-US" dirty="0"/>
              <a:t>学习</a:t>
            </a:r>
            <a:r>
              <a:rPr lang="en-US" altLang="zh-CN" dirty="0"/>
              <a:t>agent</a:t>
            </a:r>
            <a:r>
              <a:rPr lang="zh-CN" altLang="en-US" dirty="0"/>
              <a:t>是否能够再一定的时间内超过具有先验知识的</a:t>
            </a:r>
            <a:r>
              <a:rPr lang="en-US" altLang="zh-CN" dirty="0"/>
              <a:t>agent</a:t>
            </a:r>
            <a:r>
              <a:rPr lang="zh-CN" altLang="en-US" dirty="0"/>
              <a:t>，也即在游戏空间很大的时候选择较为简单的强化学习算法是很难与人类的游戏能力相比的。</a:t>
            </a:r>
            <a:endParaRPr lang="en-US" altLang="zh-CN" dirty="0"/>
          </a:p>
          <a:p>
            <a:pPr marL="285750" indent="-285750">
              <a:lnSpc>
                <a:spcPct val="200000"/>
              </a:lnSpc>
              <a:buFont typeface="Arial" panose="020B0604020202020204" pitchFamily="34" charset="0"/>
              <a:buChar char="•"/>
            </a:pPr>
            <a:r>
              <a:rPr lang="zh-CN" altLang="en-US" dirty="0"/>
              <a:t>如果要进一步提高</a:t>
            </a:r>
            <a:r>
              <a:rPr lang="en-US" altLang="zh-CN" dirty="0"/>
              <a:t>agent</a:t>
            </a:r>
            <a:r>
              <a:rPr lang="zh-CN" altLang="en-US" dirty="0"/>
              <a:t>的能力，则需要使用</a:t>
            </a:r>
            <a:r>
              <a:rPr lang="en-US" altLang="zh-CN" dirty="0"/>
              <a:t>DQN+CNN</a:t>
            </a:r>
            <a:r>
              <a:rPr lang="zh-CN" altLang="en-US" dirty="0"/>
              <a:t>等基于神经网络的方法对动作价值函数进行估计。</a:t>
            </a:r>
          </a:p>
        </p:txBody>
      </p:sp>
      <p:pic>
        <p:nvPicPr>
          <p:cNvPr id="7" name="图片 6">
            <a:extLst>
              <a:ext uri="{FF2B5EF4-FFF2-40B4-BE49-F238E27FC236}">
                <a16:creationId xmlns:a16="http://schemas.microsoft.com/office/drawing/2014/main" id="{6165ABFE-0A3D-44A8-6ADD-B1A555BFCA60}"/>
              </a:ext>
            </a:extLst>
          </p:cNvPr>
          <p:cNvPicPr>
            <a:picLocks noChangeAspect="1"/>
          </p:cNvPicPr>
          <p:nvPr/>
        </p:nvPicPr>
        <p:blipFill>
          <a:blip r:embed="rId2"/>
          <a:stretch>
            <a:fillRect/>
          </a:stretch>
        </p:blipFill>
        <p:spPr>
          <a:xfrm>
            <a:off x="4638040" y="5550535"/>
            <a:ext cx="7282989" cy="1209844"/>
          </a:xfrm>
          <a:prstGeom prst="rect">
            <a:avLst/>
          </a:prstGeom>
        </p:spPr>
      </p:pic>
    </p:spTree>
    <p:extLst>
      <p:ext uri="{BB962C8B-B14F-4D97-AF65-F5344CB8AC3E}">
        <p14:creationId xmlns:p14="http://schemas.microsoft.com/office/powerpoint/2010/main" val="2967084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12</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275590" y="1307465"/>
            <a:ext cx="4362450" cy="52197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回顾</a:t>
            </a:r>
          </a:p>
        </p:txBody>
      </p:sp>
      <p:graphicFrame>
        <p:nvGraphicFramePr>
          <p:cNvPr id="4" name="图示 3">
            <a:extLst>
              <a:ext uri="{FF2B5EF4-FFF2-40B4-BE49-F238E27FC236}">
                <a16:creationId xmlns:a16="http://schemas.microsoft.com/office/drawing/2014/main" id="{9F76E8F4-2B9A-06C2-A991-F0F6C3D78A6C}"/>
              </a:ext>
            </a:extLst>
          </p:cNvPr>
          <p:cNvGraphicFramePr/>
          <p:nvPr>
            <p:extLst>
              <p:ext uri="{D42A27DB-BD31-4B8C-83A1-F6EECF244321}">
                <p14:modId xmlns:p14="http://schemas.microsoft.com/office/powerpoint/2010/main" val="1469601179"/>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73695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2</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4" name="内容占位符 1"/>
          <p:cNvSpPr>
            <a:spLocks noGrp="1"/>
          </p:cNvSpPr>
          <p:nvPr/>
        </p:nvSpPr>
        <p:spPr>
          <a:xfrm>
            <a:off x="1693333" y="2861310"/>
            <a:ext cx="3817832" cy="994410"/>
          </a:xfrm>
          <a:prstGeom prst="rect">
            <a:avLst/>
          </a:prstGeom>
        </p:spPr>
        <p:txBody>
          <a:bodyPr vert="horz" lIns="91440" tIns="45720" rIns="91440" bIns="45720" rtlCol="0"/>
          <a:lstStyle>
            <a:lvl1pPr marL="0" indent="0" algn="l" defTabSz="914400" rtl="0" eaLnBrk="1" latinLnBrk="0" hangingPunct="1">
              <a:lnSpc>
                <a:spcPct val="90000"/>
              </a:lnSpc>
              <a:spcBef>
                <a:spcPts val="1000"/>
              </a:spcBef>
              <a:buFont typeface="Arial" panose="020B0604020202020204" pitchFamily="34" charset="0"/>
              <a:buNone/>
              <a:defRPr sz="2800" b="1" kern="1200">
                <a:solidFill>
                  <a:srgbClr val="C00000"/>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5400" dirty="0"/>
              <a:t>俄罗斯方块</a:t>
            </a:r>
          </a:p>
        </p:txBody>
      </p:sp>
      <p:sp>
        <p:nvSpPr>
          <p:cNvPr id="5" name="文本框 4"/>
          <p:cNvSpPr txBox="1"/>
          <p:nvPr/>
        </p:nvSpPr>
        <p:spPr>
          <a:xfrm>
            <a:off x="6564630" y="1906270"/>
            <a:ext cx="2814320" cy="293157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3200" dirty="0">
                <a:latin typeface="黑体" panose="02010609060101010101" charset="-122"/>
                <a:ea typeface="黑体" panose="02010609060101010101" charset="-122"/>
              </a:rPr>
              <a:t>任务描述</a:t>
            </a:r>
          </a:p>
          <a:p>
            <a:pPr marL="285750" indent="-285750">
              <a:lnSpc>
                <a:spcPct val="150000"/>
              </a:lnSpc>
              <a:buFont typeface="Arial" panose="020B0604020202020204" pitchFamily="34" charset="0"/>
              <a:buChar char="•"/>
            </a:pPr>
            <a:r>
              <a:rPr lang="zh-CN" altLang="en-US" sz="3200" dirty="0">
                <a:latin typeface="黑体" panose="02010609060101010101" charset="-122"/>
                <a:ea typeface="黑体" panose="02010609060101010101" charset="-122"/>
              </a:rPr>
              <a:t>训练方法</a:t>
            </a:r>
          </a:p>
          <a:p>
            <a:pPr marL="285750" indent="-285750">
              <a:lnSpc>
                <a:spcPct val="150000"/>
              </a:lnSpc>
              <a:buFont typeface="Arial" panose="020B0604020202020204" pitchFamily="34" charset="0"/>
              <a:buChar char="•"/>
            </a:pPr>
            <a:r>
              <a:rPr lang="zh-CN" altLang="en-US" sz="3200" dirty="0">
                <a:latin typeface="黑体" panose="02010609060101010101" charset="-122"/>
                <a:ea typeface="黑体" panose="02010609060101010101" charset="-122"/>
              </a:rPr>
              <a:t>实验过程</a:t>
            </a:r>
          </a:p>
          <a:p>
            <a:pPr marL="285750" indent="-285750">
              <a:lnSpc>
                <a:spcPct val="150000"/>
              </a:lnSpc>
              <a:buFont typeface="Arial" panose="020B0604020202020204" pitchFamily="34" charset="0"/>
              <a:buChar char="•"/>
            </a:pPr>
            <a:r>
              <a:rPr lang="zh-CN" altLang="en-US" sz="3200" dirty="0">
                <a:latin typeface="黑体" panose="02010609060101010101" charset="-122"/>
                <a:ea typeface="黑体" panose="02010609060101010101" charset="-122"/>
              </a:rPr>
              <a:t>结果与结论</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3</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744855" y="1401445"/>
            <a:ext cx="4362450" cy="52322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俄罗斯方块</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任务描述</a:t>
            </a:r>
          </a:p>
        </p:txBody>
      </p:sp>
      <p:sp>
        <p:nvSpPr>
          <p:cNvPr id="8" name="文本框 7"/>
          <p:cNvSpPr txBox="1"/>
          <p:nvPr/>
        </p:nvSpPr>
        <p:spPr>
          <a:xfrm>
            <a:off x="744855" y="2012315"/>
            <a:ext cx="7604125" cy="399051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400" b="1" dirty="0">
                <a:latin typeface="宋体" panose="02010600030101010101" pitchFamily="2" charset="-122"/>
                <a:ea typeface="宋体" panose="02010600030101010101" pitchFamily="2" charset="-122"/>
                <a:cs typeface="宋体" panose="02010600030101010101" pitchFamily="2" charset="-122"/>
              </a:rPr>
              <a:t>地图</a:t>
            </a:r>
            <a:r>
              <a:rPr lang="zh-CN" altLang="en-US" sz="2000" dirty="0">
                <a:latin typeface="宋体" panose="02010600030101010101" pitchFamily="2" charset="-122"/>
                <a:ea typeface="宋体" panose="02010600030101010101" pitchFamily="2" charset="-122"/>
                <a:cs typeface="宋体" panose="02010600030101010101" pitchFamily="2" charset="-122"/>
              </a:rPr>
              <a:t>：</a:t>
            </a:r>
          </a:p>
          <a:p>
            <a:pPr lvl="1" indent="0">
              <a:lnSpc>
                <a:spcPct val="150000"/>
              </a:lnSpc>
              <a:buNone/>
            </a:pPr>
            <a:r>
              <a:rPr lang="en-US" altLang="zh-CN" sz="2000" dirty="0">
                <a:latin typeface="宋体" panose="02010600030101010101" pitchFamily="2" charset="-122"/>
                <a:ea typeface="宋体" panose="02010600030101010101" pitchFamily="2" charset="-122"/>
                <a:cs typeface="宋体" panose="02010600030101010101" pitchFamily="2" charset="-122"/>
              </a:rPr>
              <a:t>5 x 12</a:t>
            </a:r>
            <a:r>
              <a:rPr lang="zh-CN" altLang="en-US" sz="2000" dirty="0">
                <a:latin typeface="宋体" panose="02010600030101010101" pitchFamily="2" charset="-122"/>
                <a:ea typeface="宋体" panose="02010600030101010101" pitchFamily="2" charset="-122"/>
                <a:cs typeface="宋体" panose="02010600030101010101" pitchFamily="2" charset="-122"/>
              </a:rPr>
              <a:t>的大型羊圈</a:t>
            </a:r>
          </a:p>
          <a:p>
            <a:pPr marL="285750" indent="-285750">
              <a:lnSpc>
                <a:spcPct val="150000"/>
              </a:lnSpc>
              <a:buFont typeface="Arial" panose="020B0604020202020204" pitchFamily="34" charset="0"/>
              <a:buChar char="•"/>
            </a:pPr>
            <a:r>
              <a:rPr lang="zh-CN" altLang="en-US" sz="2400" b="1" dirty="0">
                <a:latin typeface="宋体" panose="02010600030101010101" pitchFamily="2" charset="-122"/>
                <a:ea typeface="宋体" panose="02010600030101010101" pitchFamily="2" charset="-122"/>
                <a:cs typeface="宋体" panose="02010600030101010101" pitchFamily="2" charset="-122"/>
              </a:rPr>
              <a:t>主要任务</a:t>
            </a:r>
            <a:r>
              <a:rPr lang="zh-CN" altLang="en-US" sz="2000" dirty="0">
                <a:latin typeface="宋体" panose="02010600030101010101" pitchFamily="2" charset="-122"/>
                <a:ea typeface="宋体" panose="02010600030101010101" pitchFamily="2" charset="-122"/>
                <a:cs typeface="宋体" panose="02010600030101010101" pitchFamily="2" charset="-122"/>
              </a:rPr>
              <a:t>：</a:t>
            </a:r>
          </a:p>
          <a:p>
            <a:pPr lvl="1" indent="0">
              <a:lnSpc>
                <a:spcPct val="150000"/>
              </a:lnSpc>
              <a:buNone/>
            </a:pPr>
            <a:r>
              <a:rPr lang="zh-CN" altLang="en-US" sz="2000" dirty="0">
                <a:latin typeface="宋体" panose="02010600030101010101" pitchFamily="2" charset="-122"/>
                <a:ea typeface="宋体" panose="02010600030101010101" pitchFamily="2" charset="-122"/>
                <a:cs typeface="宋体" panose="02010600030101010101" pitchFamily="2" charset="-122"/>
              </a:rPr>
              <a:t>Agent需要在俄罗斯方块下落时才能操纵它，掉落的方块可以旋转、水平移动或掉落到游戏区域的底部。</a:t>
            </a:r>
          </a:p>
          <a:p>
            <a:pPr marL="285750" indent="-285750">
              <a:lnSpc>
                <a:spcPct val="150000"/>
              </a:lnSpc>
              <a:buFont typeface="Arial" panose="020B0604020202020204" pitchFamily="34" charset="0"/>
              <a:buChar char="•"/>
            </a:pPr>
            <a:r>
              <a:rPr lang="zh-CN" altLang="en-US" sz="2400" b="1" dirty="0">
                <a:latin typeface="宋体" panose="02010600030101010101" pitchFamily="2" charset="-122"/>
                <a:ea typeface="宋体" panose="02010600030101010101" pitchFamily="2" charset="-122"/>
                <a:cs typeface="宋体" panose="02010600030101010101" pitchFamily="2" charset="-122"/>
              </a:rPr>
              <a:t>学习目标</a:t>
            </a:r>
            <a:r>
              <a:rPr lang="zh-CN" altLang="en-US" sz="2000" dirty="0">
                <a:latin typeface="宋体" panose="02010600030101010101" pitchFamily="2" charset="-122"/>
                <a:ea typeface="宋体" panose="02010600030101010101" pitchFamily="2" charset="-122"/>
                <a:cs typeface="宋体" panose="02010600030101010101" pitchFamily="2" charset="-122"/>
              </a:rPr>
              <a:t>：</a:t>
            </a:r>
          </a:p>
          <a:p>
            <a:pPr lvl="1" indent="0">
              <a:lnSpc>
                <a:spcPct val="150000"/>
              </a:lnSpc>
              <a:buNone/>
            </a:pPr>
            <a:r>
              <a:rPr lang="zh-CN" altLang="en-US" sz="2000" dirty="0">
                <a:latin typeface="宋体" panose="02010600030101010101" pitchFamily="2" charset="-122"/>
                <a:ea typeface="宋体" panose="02010600030101010101" pitchFamily="2" charset="-122"/>
                <a:cs typeface="宋体" panose="02010600030101010101" pitchFamily="2" charset="-122"/>
              </a:rPr>
              <a:t>如何控制下落的俄罗斯方块，使得尽可能地在一局游戏中消去尽可能多的行数、达到尽可能多的下落块数。</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4</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744855" y="1401445"/>
            <a:ext cx="4362450" cy="52322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俄罗斯方块</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任务描述</a:t>
            </a:r>
          </a:p>
        </p:txBody>
      </p:sp>
      <p:sp>
        <p:nvSpPr>
          <p:cNvPr id="8" name="文本框 7"/>
          <p:cNvSpPr txBox="1"/>
          <p:nvPr/>
        </p:nvSpPr>
        <p:spPr>
          <a:xfrm>
            <a:off x="407670" y="2039620"/>
            <a:ext cx="5728335" cy="2151038"/>
          </a:xfrm>
          <a:prstGeom prst="rect">
            <a:avLst/>
          </a:prstGeom>
          <a:noFill/>
        </p:spPr>
        <p:txBody>
          <a:bodyPr wrap="square" rtlCol="0">
            <a:spAutoFit/>
          </a:bodyPr>
          <a:lstStyle/>
          <a:p>
            <a:pPr indent="0">
              <a:lnSpc>
                <a:spcPct val="150000"/>
              </a:lnSpc>
              <a:buFont typeface="Arial" panose="020B0604020202020204" pitchFamily="34" charset="0"/>
              <a:buNone/>
            </a:pPr>
            <a:r>
              <a:rPr lang="zh-CN" altLang="en-US" sz="2000" b="1" dirty="0">
                <a:latin typeface="宋体" panose="02010600030101010101" pitchFamily="2" charset="-122"/>
                <a:ea typeface="宋体" panose="02010600030101010101" pitchFamily="2" charset="-122"/>
                <a:cs typeface="宋体" panose="02010600030101010101" pitchFamily="2" charset="-122"/>
              </a:rPr>
              <a:t>任务相关定义：</a:t>
            </a:r>
          </a:p>
          <a:p>
            <a:pPr marL="285750" indent="-285750">
              <a:lnSpc>
                <a:spcPct val="150000"/>
              </a:lnSpc>
              <a:buFont typeface="Arial" panose="020B0604020202020204" pitchFamily="34" charset="0"/>
              <a:buChar char="•"/>
            </a:pPr>
            <a:r>
              <a:rPr lang="zh-CN" altLang="en-US" b="1" dirty="0">
                <a:latin typeface="宋体" panose="02010600030101010101" pitchFamily="2" charset="-122"/>
                <a:ea typeface="宋体" panose="02010600030101010101" pitchFamily="2" charset="-122"/>
                <a:cs typeface="宋体" panose="02010600030101010101" pitchFamily="2" charset="-122"/>
              </a:rPr>
              <a:t>动作集：位移＋旋转</a:t>
            </a:r>
            <a:endParaRPr lang="zh-CN" altLang="en-US" dirty="0">
              <a:latin typeface="宋体" panose="02010600030101010101" pitchFamily="2" charset="-122"/>
              <a:ea typeface="宋体" panose="02010600030101010101" pitchFamily="2" charset="-122"/>
              <a:cs typeface="宋体" panose="02010600030101010101" pitchFamily="2" charset="-122"/>
            </a:endParaRPr>
          </a:p>
          <a:p>
            <a:pPr marL="285750" indent="-285750">
              <a:lnSpc>
                <a:spcPct val="150000"/>
              </a:lnSpc>
              <a:buFont typeface="Arial" panose="020B0604020202020204" pitchFamily="34" charset="0"/>
              <a:buChar char="•"/>
            </a:pPr>
            <a:r>
              <a:rPr lang="zh-CN" altLang="en-US" b="1" dirty="0">
                <a:latin typeface="宋体" panose="02010600030101010101" pitchFamily="2" charset="-122"/>
                <a:ea typeface="宋体" panose="02010600030101010101" pitchFamily="2" charset="-122"/>
                <a:cs typeface="宋体" panose="02010600030101010101" pitchFamily="2" charset="-122"/>
              </a:rPr>
              <a:t>游戏胜负</a:t>
            </a:r>
            <a:r>
              <a:rPr lang="zh-CN" altLang="en-US" dirty="0">
                <a:latin typeface="宋体" panose="02010600030101010101" pitchFamily="2" charset="-122"/>
                <a:ea typeface="宋体" panose="02010600030101010101" pitchFamily="2" charset="-122"/>
                <a:cs typeface="宋体" panose="02010600030101010101" pitchFamily="2" charset="-122"/>
              </a:rPr>
              <a:t>：</a:t>
            </a:r>
          </a:p>
          <a:p>
            <a:pPr lvl="1" indent="0">
              <a:lnSpc>
                <a:spcPct val="150000"/>
              </a:lnSpc>
              <a:buFont typeface="Arial" panose="020B0604020202020204" pitchFamily="34" charset="0"/>
              <a:buNone/>
            </a:pPr>
            <a:r>
              <a:rPr lang="en-US" altLang="zh-CN" dirty="0" err="1">
                <a:latin typeface="宋体" panose="02010600030101010101" pitchFamily="2" charset="-122"/>
                <a:ea typeface="宋体" panose="02010600030101010101" pitchFamily="2" charset="-122"/>
                <a:cs typeface="宋体" panose="02010600030101010101" pitchFamily="2" charset="-122"/>
              </a:rPr>
              <a:t>Check_collision</a:t>
            </a:r>
            <a:r>
              <a:rPr lang="en-US" altLang="zh-CN" dirty="0">
                <a:latin typeface="宋体" panose="02010600030101010101" pitchFamily="2" charset="-122"/>
                <a:ea typeface="宋体" panose="02010600030101010101" pitchFamily="2" charset="-122"/>
                <a:cs typeface="宋体" panose="02010600030101010101" pitchFamily="2" charset="-122"/>
              </a:rPr>
              <a:t>()</a:t>
            </a:r>
            <a:r>
              <a:rPr lang="zh-CN" altLang="en-US" dirty="0">
                <a:latin typeface="宋体" panose="02010600030101010101" pitchFamily="2" charset="-122"/>
                <a:ea typeface="宋体" panose="02010600030101010101" pitchFamily="2" charset="-122"/>
                <a:cs typeface="宋体" panose="02010600030101010101" pitchFamily="2" charset="-122"/>
              </a:rPr>
              <a:t>函数判断下落方块是否会与顶层发生碰撞，若为真则结束本局游戏，重新开始</a:t>
            </a:r>
            <a:endPar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nvSpPr>
        <p:spPr>
          <a:xfrm>
            <a:off x="6354445" y="1401445"/>
            <a:ext cx="5582285" cy="2658869"/>
          </a:xfrm>
          <a:prstGeom prst="rect">
            <a:avLst/>
          </a:prstGeom>
          <a:noFill/>
        </p:spPr>
        <p:txBody>
          <a:bodyPr wrap="square" rtlCol="0">
            <a:spAutoFit/>
          </a:bodyPr>
          <a:lstStyle/>
          <a:p>
            <a:pPr indent="0">
              <a:lnSpc>
                <a:spcPct val="150000"/>
              </a:lnSpc>
              <a:buFont typeface="Arial" panose="020B0604020202020204" pitchFamily="34" charset="0"/>
              <a:buNone/>
            </a:pPr>
            <a:r>
              <a:rPr lang="zh-CN" altLang="en-US" sz="2400" b="1" dirty="0">
                <a:latin typeface="宋体" panose="02010600030101010101" pitchFamily="2" charset="-122"/>
                <a:ea typeface="宋体" panose="02010600030101010101" pitchFamily="2" charset="-122"/>
                <a:cs typeface="宋体" panose="02010600030101010101" pitchFamily="2" charset="-122"/>
              </a:rPr>
              <a:t>若方块落下前后：</a:t>
            </a:r>
          </a:p>
          <a:p>
            <a:pPr marL="342900" indent="-342900">
              <a:lnSpc>
                <a:spcPct val="150000"/>
              </a:lnSpc>
              <a:buFont typeface="Arial" panose="020B0604020202020204" pitchFamily="34" charset="0"/>
              <a:buChar char="•"/>
            </a:pP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高度增加，则每增加</a:t>
            </a: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1</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格</a:t>
            </a: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-20</a:t>
            </a:r>
          </a:p>
          <a:p>
            <a:pPr marL="342900" indent="-342900">
              <a:lnSpc>
                <a:spcPct val="150000"/>
              </a:lnSpc>
              <a:buFont typeface="Arial" panose="020B0604020202020204" pitchFamily="34" charset="0"/>
              <a:buChar char="•"/>
            </a:pPr>
            <a:r>
              <a:rPr lang="zh-CN" altLang="en-US" dirty="0">
                <a:latin typeface="宋体" panose="02010600030101010101" pitchFamily="2" charset="-122"/>
                <a:ea typeface="宋体" panose="02010600030101010101" pitchFamily="2" charset="-122"/>
                <a:cs typeface="宋体" panose="02010600030101010101" pitchFamily="2" charset="-122"/>
              </a:rPr>
              <a:t>清除行数</a:t>
            </a:r>
            <a:r>
              <a:rPr lang="en-US" altLang="zh-CN" dirty="0">
                <a:latin typeface="宋体" panose="02010600030101010101" pitchFamily="2" charset="-122"/>
                <a:ea typeface="宋体" panose="02010600030101010101" pitchFamily="2" charset="-122"/>
                <a:cs typeface="宋体" panose="02010600030101010101" pitchFamily="2" charset="-122"/>
              </a:rPr>
              <a:t>+30</a:t>
            </a:r>
          </a:p>
          <a:p>
            <a:pPr marL="342900" indent="-342900">
              <a:lnSpc>
                <a:spcPct val="150000"/>
              </a:lnSpc>
              <a:buFont typeface="Arial" panose="020B0604020202020204" pitchFamily="34" charset="0"/>
              <a:buChar char="•"/>
            </a:pP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产生空洞</a:t>
            </a:r>
            <a:r>
              <a:rPr lang="zh-CN" altLang="en-US" dirty="0">
                <a:latin typeface="宋体" panose="02010600030101010101" pitchFamily="2" charset="-122"/>
                <a:ea typeface="宋体" panose="02010600030101010101" pitchFamily="2" charset="-122"/>
                <a:cs typeface="宋体" panose="02010600030101010101" pitchFamily="2" charset="-122"/>
              </a:rPr>
              <a:t>， 则每产生一个洞</a:t>
            </a:r>
            <a:r>
              <a:rPr lang="en-US" altLang="zh-CN" dirty="0">
                <a:latin typeface="宋体" panose="02010600030101010101" pitchFamily="2" charset="-122"/>
                <a:ea typeface="宋体" panose="02010600030101010101" pitchFamily="2" charset="-122"/>
                <a:cs typeface="宋体" panose="02010600030101010101" pitchFamily="2" charset="-122"/>
              </a:rPr>
              <a:t>-20</a:t>
            </a:r>
          </a:p>
          <a:p>
            <a:pPr marL="342900" indent="-342900">
              <a:lnSpc>
                <a:spcPct val="150000"/>
              </a:lnSpc>
              <a:buFont typeface="Arial" panose="020B0604020202020204" pitchFamily="34" charset="0"/>
              <a:buChar char="•"/>
            </a:pP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最大高度， 与原来的作差绝对值</a:t>
            </a: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*-100</a:t>
            </a:r>
          </a:p>
          <a:p>
            <a:pPr marL="342900" indent="-342900">
              <a:lnSpc>
                <a:spcPct val="150000"/>
              </a:lnSpc>
              <a:buFont typeface="Arial" panose="020B0604020202020204" pitchFamily="34" charset="0"/>
              <a:buChar char="•"/>
            </a:pPr>
            <a:endPar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5</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407670" y="1401445"/>
            <a:ext cx="4362450" cy="52322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俄罗斯方块</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训练方法</a:t>
            </a:r>
          </a:p>
        </p:txBody>
      </p:sp>
      <p:sp>
        <p:nvSpPr>
          <p:cNvPr id="8" name="文本框 7"/>
          <p:cNvSpPr txBox="1"/>
          <p:nvPr/>
        </p:nvSpPr>
        <p:spPr>
          <a:xfrm>
            <a:off x="407670" y="2039620"/>
            <a:ext cx="5856605" cy="4572635"/>
          </a:xfrm>
          <a:prstGeom prst="rect">
            <a:avLst/>
          </a:prstGeom>
          <a:noFill/>
        </p:spPr>
        <p:txBody>
          <a:bodyPr wrap="square" rtlCol="0">
            <a:noAutofit/>
          </a:bodyPr>
          <a:lstStyle/>
          <a:p>
            <a:pPr indent="0">
              <a:lnSpc>
                <a:spcPct val="150000"/>
              </a:lnSpc>
              <a:buFont typeface="Arial" panose="020B0604020202020204" pitchFamily="34" charset="0"/>
              <a:buNone/>
            </a:pPr>
            <a:r>
              <a:rPr lang="zh-CN" altLang="en-US" sz="2000" b="1" dirty="0">
                <a:solidFill>
                  <a:schemeClr val="tx1"/>
                </a:solidFill>
                <a:latin typeface="宋体" panose="02010600030101010101" pitchFamily="2" charset="-122"/>
                <a:ea typeface="宋体" panose="02010600030101010101" pitchFamily="2" charset="-122"/>
                <a:cs typeface="宋体" panose="02010600030101010101" pitchFamily="2" charset="-122"/>
              </a:rPr>
              <a:t>总方法</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a:t>
            </a:r>
          </a:p>
          <a:p>
            <a:pPr indent="457200">
              <a:lnSpc>
                <a:spcPct val="150000"/>
              </a:lnSpc>
              <a:buFont typeface="Arial" panose="020B0604020202020204" pitchFamily="34" charset="0"/>
              <a:buNone/>
            </a:pP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Q</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学习</a:t>
            </a:r>
            <a:endParaRPr lang="en-US" altLang="zh-CN" dirty="0">
              <a:latin typeface="宋体" panose="02010600030101010101" pitchFamily="2" charset="-122"/>
              <a:ea typeface="宋体" panose="02010600030101010101" pitchFamily="2" charset="-122"/>
              <a:cs typeface="宋体" panose="02010600030101010101" pitchFamily="2" charset="-122"/>
            </a:endParaRPr>
          </a:p>
          <a:p>
            <a:pPr indent="0">
              <a:lnSpc>
                <a:spcPct val="150000"/>
              </a:lnSpc>
              <a:buFont typeface="Arial" panose="020B0604020202020204" pitchFamily="34" charset="0"/>
              <a:buNone/>
            </a:pPr>
            <a:r>
              <a:rPr lang="zh-CN" altLang="en-US" sz="2000" b="1" dirty="0">
                <a:solidFill>
                  <a:schemeClr val="tx1"/>
                </a:solidFill>
                <a:latin typeface="宋体" panose="02010600030101010101" pitchFamily="2" charset="-122"/>
                <a:ea typeface="宋体" panose="02010600030101010101" pitchFamily="2" charset="-122"/>
                <a:cs typeface="宋体" panose="02010600030101010101" pitchFamily="2" charset="-122"/>
              </a:rPr>
              <a:t>各主要函数的作用</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a:t>
            </a:r>
          </a:p>
          <a:p>
            <a:pPr indent="457200">
              <a:lnSpc>
                <a:spcPct val="150000"/>
              </a:lnSpc>
              <a:buFont typeface="Arial" panose="020B0604020202020204" pitchFamily="34" charset="0"/>
              <a:buNone/>
            </a:pP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Move</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函数：对于已经得到的偏移量</a:t>
            </a:r>
            <a:r>
              <a:rPr lang="en-US" altLang="zh-CN" dirty="0" err="1">
                <a:solidFill>
                  <a:schemeClr val="tx1"/>
                </a:solidFill>
                <a:latin typeface="宋体" panose="02010600030101010101" pitchFamily="2" charset="-122"/>
                <a:ea typeface="宋体" panose="02010600030101010101" pitchFamily="2" charset="-122"/>
                <a:cs typeface="宋体" panose="02010600030101010101" pitchFamily="2" charset="-122"/>
              </a:rPr>
              <a:t>delta_x</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，对于块进行移动，同时检查是否会产生碰撞</a:t>
            </a:r>
            <a:endPar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indent="457200">
              <a:lnSpc>
                <a:spcPct val="150000"/>
              </a:lnSpc>
              <a:buFont typeface="Arial" panose="020B0604020202020204" pitchFamily="34" charset="0"/>
              <a:buNone/>
            </a:pP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Run</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函数：对于</a:t>
            </a: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agent</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进行训练或者是测试，取得当前状态、可能动作</a:t>
            </a:r>
            <a:r>
              <a:rPr lang="zh-CN" altLang="en-US" dirty="0">
                <a:latin typeface="宋体" panose="02010600030101010101" pitchFamily="2" charset="-122"/>
                <a:ea typeface="宋体" panose="02010600030101010101" pitchFamily="2" charset="-122"/>
                <a:cs typeface="宋体" panose="02010600030101010101" pitchFamily="2" charset="-122"/>
              </a:rPr>
              <a:t>、选取最佳动作、得到下一状态并存储四元组，并打印相关信息。</a:t>
            </a:r>
            <a:endParaRPr lang="en-US" altLang="zh-CN" dirty="0">
              <a:latin typeface="宋体" panose="02010600030101010101" pitchFamily="2" charset="-122"/>
              <a:ea typeface="宋体" panose="02010600030101010101" pitchFamily="2" charset="-122"/>
              <a:cs typeface="宋体" panose="02010600030101010101" pitchFamily="2" charset="-122"/>
            </a:endParaRPr>
          </a:p>
          <a:p>
            <a:pPr indent="457200">
              <a:lnSpc>
                <a:spcPct val="150000"/>
              </a:lnSpc>
              <a:buFont typeface="Arial" panose="020B0604020202020204" pitchFamily="34" charset="0"/>
              <a:buNone/>
            </a:pPr>
            <a:r>
              <a:rPr lang="en-US" altLang="zh-CN" dirty="0" err="1">
                <a:solidFill>
                  <a:schemeClr val="tx1"/>
                </a:solidFill>
                <a:latin typeface="宋体" panose="02010600030101010101" pitchFamily="2" charset="-122"/>
                <a:ea typeface="宋体" panose="02010600030101010101" pitchFamily="2" charset="-122"/>
                <a:cs typeface="宋体" panose="02010600030101010101" pitchFamily="2" charset="-122"/>
              </a:rPr>
              <a:t>Update_q_table</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函数：更新</a:t>
            </a: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q</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表</a:t>
            </a:r>
            <a:endPar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indent="457200">
              <a:lnSpc>
                <a:spcPct val="150000"/>
              </a:lnSpc>
              <a:buFont typeface="Arial" panose="020B0604020202020204" pitchFamily="34" charset="0"/>
              <a:buNone/>
            </a:pPr>
            <a:r>
              <a:rPr lang="en-US" altLang="zh-CN" dirty="0" err="1">
                <a:latin typeface="宋体" panose="02010600030101010101" pitchFamily="2" charset="-122"/>
                <a:ea typeface="宋体" panose="02010600030101010101" pitchFamily="2" charset="-122"/>
                <a:cs typeface="宋体" panose="02010600030101010101" pitchFamily="2" charset="-122"/>
              </a:rPr>
              <a:t>Choose_action</a:t>
            </a:r>
            <a:r>
              <a:rPr lang="zh-CN" altLang="en-US" dirty="0">
                <a:latin typeface="宋体" panose="02010600030101010101" pitchFamily="2" charset="-122"/>
                <a:ea typeface="宋体" panose="02010600030101010101" pitchFamily="2" charset="-122"/>
                <a:cs typeface="宋体" panose="02010600030101010101" pitchFamily="2" charset="-122"/>
              </a:rPr>
              <a:t>函数：根据状态和可能的动作集选择</a:t>
            </a:r>
            <a:r>
              <a:rPr lang="en-US" altLang="zh-CN" dirty="0">
                <a:latin typeface="宋体" panose="02010600030101010101" pitchFamily="2" charset="-122"/>
                <a:ea typeface="宋体" panose="02010600030101010101" pitchFamily="2" charset="-122"/>
                <a:cs typeface="宋体" panose="02010600030101010101" pitchFamily="2" charset="-122"/>
              </a:rPr>
              <a:t>q</a:t>
            </a:r>
            <a:r>
              <a:rPr lang="zh-CN" altLang="en-US" dirty="0">
                <a:latin typeface="宋体" panose="02010600030101010101" pitchFamily="2" charset="-122"/>
                <a:ea typeface="宋体" panose="02010600030101010101" pitchFamily="2" charset="-122"/>
                <a:cs typeface="宋体" panose="02010600030101010101" pitchFamily="2" charset="-122"/>
              </a:rPr>
              <a:t>值较大的动作</a:t>
            </a:r>
            <a:endPar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indent="457200">
              <a:lnSpc>
                <a:spcPct val="150000"/>
              </a:lnSpc>
              <a:buFont typeface="Arial" panose="020B0604020202020204" pitchFamily="34" charset="0"/>
              <a:buNone/>
            </a:pPr>
            <a:endPar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indent="0">
              <a:lnSpc>
                <a:spcPct val="150000"/>
              </a:lnSpc>
              <a:buFont typeface="Arial" panose="020B0604020202020204" pitchFamily="34" charset="0"/>
              <a:buNone/>
            </a:pPr>
            <a:endPar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indent="0">
              <a:lnSpc>
                <a:spcPct val="150000"/>
              </a:lnSpc>
              <a:buFont typeface="Arial" panose="020B0604020202020204" pitchFamily="34" charset="0"/>
              <a:buNone/>
            </a:pPr>
            <a:endParaRPr lang="zh-CN" altLang="en-US" sz="2000" b="1"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a:extLst>
              <a:ext uri="{FF2B5EF4-FFF2-40B4-BE49-F238E27FC236}">
                <a16:creationId xmlns:a16="http://schemas.microsoft.com/office/drawing/2014/main" id="{4B72405D-A7D2-244C-8599-CD71E8D17120}"/>
              </a:ext>
            </a:extLst>
          </p:cNvPr>
          <p:cNvSpPr txBox="1"/>
          <p:nvPr/>
        </p:nvSpPr>
        <p:spPr>
          <a:xfrm>
            <a:off x="6264275" y="1662430"/>
            <a:ext cx="5856605" cy="4572635"/>
          </a:xfrm>
          <a:prstGeom prst="rect">
            <a:avLst/>
          </a:prstGeom>
          <a:noFill/>
        </p:spPr>
        <p:txBody>
          <a:bodyPr wrap="square" rtlCol="0">
            <a:noAutofit/>
          </a:bodyPr>
          <a:lstStyle/>
          <a:p>
            <a:pPr indent="457200">
              <a:lnSpc>
                <a:spcPct val="150000"/>
              </a:lnSpc>
              <a:buFont typeface="Arial" panose="020B0604020202020204" pitchFamily="34" charset="0"/>
              <a:buNone/>
            </a:pPr>
            <a:r>
              <a:rPr lang="en-US" altLang="zh-CN" dirty="0">
                <a:latin typeface="宋体" panose="02010600030101010101" pitchFamily="2" charset="-122"/>
                <a:ea typeface="宋体" panose="02010600030101010101" pitchFamily="2" charset="-122"/>
              </a:rPr>
              <a:t>Score</a:t>
            </a:r>
            <a:r>
              <a:rPr lang="zh-CN" altLang="en-US" dirty="0">
                <a:latin typeface="宋体" panose="02010600030101010101" pitchFamily="2" charset="-122"/>
                <a:ea typeface="宋体" panose="02010600030101010101" pitchFamily="2" charset="-122"/>
              </a:rPr>
              <a:t>函数：使用奖励集，对于当前动作和状态得到奖励值</a:t>
            </a:r>
            <a:endParaRPr lang="en-US" altLang="zh-CN" dirty="0">
              <a:latin typeface="宋体" panose="02010600030101010101" pitchFamily="2" charset="-122"/>
              <a:ea typeface="宋体" panose="02010600030101010101" pitchFamily="2" charset="-122"/>
            </a:endParaRPr>
          </a:p>
          <a:p>
            <a:pPr indent="457200">
              <a:lnSpc>
                <a:spcPct val="150000"/>
              </a:lnSpc>
              <a:buFont typeface="Arial" panose="020B0604020202020204" pitchFamily="34" charset="0"/>
              <a:buNone/>
            </a:pPr>
            <a:r>
              <a:rPr lang="en-US" altLang="zh-CN" dirty="0">
                <a:latin typeface="宋体" panose="02010600030101010101" pitchFamily="2" charset="-122"/>
                <a:ea typeface="宋体" panose="02010600030101010101" pitchFamily="2" charset="-122"/>
              </a:rPr>
              <a:t>Act</a:t>
            </a:r>
            <a:r>
              <a:rPr lang="zh-CN" altLang="en-US" dirty="0">
                <a:latin typeface="宋体" panose="02010600030101010101" pitchFamily="2" charset="-122"/>
                <a:ea typeface="宋体" panose="02010600030101010101" pitchFamily="2" charset="-122"/>
              </a:rPr>
              <a:t>函数：执行当前动作</a:t>
            </a:r>
            <a:endParaRPr lang="en-US" altLang="zh-CN" dirty="0">
              <a:latin typeface="宋体" panose="02010600030101010101" pitchFamily="2" charset="-122"/>
              <a:ea typeface="宋体" panose="02010600030101010101" pitchFamily="2" charset="-122"/>
            </a:endParaRPr>
          </a:p>
          <a:p>
            <a:pPr indent="457200">
              <a:lnSpc>
                <a:spcPct val="150000"/>
              </a:lnSpc>
              <a:buFont typeface="Arial" panose="020B0604020202020204" pitchFamily="34" charset="0"/>
              <a:buNone/>
            </a:pPr>
            <a:r>
              <a:rPr lang="en-US" altLang="zh-CN" dirty="0" err="1">
                <a:latin typeface="宋体" panose="02010600030101010101" pitchFamily="2" charset="-122"/>
                <a:ea typeface="宋体" panose="02010600030101010101" pitchFamily="2" charset="-122"/>
              </a:rPr>
              <a:t>Get_curr_state</a:t>
            </a:r>
            <a:r>
              <a:rPr lang="zh-CN" altLang="en-US" dirty="0">
                <a:latin typeface="宋体" panose="02010600030101010101" pitchFamily="2" charset="-122"/>
                <a:ea typeface="宋体" panose="02010600030101010101" pitchFamily="2" charset="-122"/>
              </a:rPr>
              <a:t>函数：将当前棋盘的最上面两个提炼出来，作为当前的状态</a:t>
            </a:r>
            <a:endParaRPr lang="en-US" altLang="zh-CN" dirty="0">
              <a:latin typeface="宋体" panose="02010600030101010101" pitchFamily="2" charset="-122"/>
              <a:ea typeface="宋体" panose="02010600030101010101" pitchFamily="2" charset="-122"/>
            </a:endParaRPr>
          </a:p>
          <a:p>
            <a:pPr indent="457200">
              <a:lnSpc>
                <a:spcPct val="150000"/>
              </a:lnSpc>
              <a:buFont typeface="Arial" panose="020B0604020202020204" pitchFamily="34" charset="0"/>
              <a:buNone/>
            </a:pPr>
            <a:r>
              <a:rPr lang="en-US" altLang="zh-CN" dirty="0">
                <a:latin typeface="宋体" panose="02010600030101010101" pitchFamily="2" charset="-122"/>
                <a:ea typeface="宋体" panose="02010600030101010101" pitchFamily="2" charset="-122"/>
              </a:rPr>
              <a:t>Pred_insta_drop2</a:t>
            </a:r>
            <a:r>
              <a:rPr lang="zh-CN" altLang="en-US" dirty="0">
                <a:latin typeface="宋体" panose="02010600030101010101" pitchFamily="2" charset="-122"/>
                <a:ea typeface="宋体" panose="02010600030101010101" pitchFamily="2" charset="-122"/>
              </a:rPr>
              <a:t>函数：预测当前状态下采取该动作会有怎样的状态</a:t>
            </a:r>
            <a:endParaRPr lang="en-US" altLang="zh-CN" dirty="0">
              <a:latin typeface="宋体" panose="02010600030101010101" pitchFamily="2" charset="-122"/>
              <a:ea typeface="宋体" panose="02010600030101010101" pitchFamily="2" charset="-122"/>
            </a:endParaRPr>
          </a:p>
          <a:p>
            <a:pPr indent="457200">
              <a:lnSpc>
                <a:spcPct val="150000"/>
              </a:lnSpc>
              <a:buFont typeface="Arial" panose="020B0604020202020204" pitchFamily="34" charset="0"/>
              <a:buNone/>
            </a:pPr>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a:xfrm>
            <a:off x="8610599" y="6036597"/>
            <a:ext cx="2909888" cy="206381"/>
          </a:xfr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6</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407670" y="1401445"/>
            <a:ext cx="4362450" cy="52322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俄罗斯方块</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训练方法</a:t>
            </a:r>
          </a:p>
        </p:txBody>
      </p:sp>
      <p:sp>
        <p:nvSpPr>
          <p:cNvPr id="8" name="文本框 7"/>
          <p:cNvSpPr txBox="1"/>
          <p:nvPr/>
        </p:nvSpPr>
        <p:spPr>
          <a:xfrm>
            <a:off x="407670" y="2039620"/>
            <a:ext cx="5856605" cy="4572635"/>
          </a:xfrm>
          <a:prstGeom prst="rect">
            <a:avLst/>
          </a:prstGeom>
          <a:noFill/>
        </p:spPr>
        <p:txBody>
          <a:bodyPr wrap="square" rtlCol="0">
            <a:noAutofit/>
          </a:bodyPr>
          <a:lstStyle/>
          <a:p>
            <a:pPr indent="0">
              <a:lnSpc>
                <a:spcPct val="150000"/>
              </a:lnSpc>
              <a:buFont typeface="Arial" panose="020B0604020202020204" pitchFamily="34" charset="0"/>
              <a:buNone/>
            </a:pPr>
            <a:r>
              <a:rPr lang="zh-CN" altLang="en-US" sz="2000" b="1" dirty="0">
                <a:solidFill>
                  <a:schemeClr val="tx1"/>
                </a:solidFill>
                <a:latin typeface="宋体" panose="02010600030101010101" pitchFamily="2" charset="-122"/>
                <a:ea typeface="宋体" panose="02010600030101010101" pitchFamily="2" charset="-122"/>
                <a:cs typeface="宋体" panose="02010600030101010101" pitchFamily="2" charset="-122"/>
              </a:rPr>
              <a:t>总方法</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a:t>
            </a:r>
          </a:p>
          <a:p>
            <a:pPr indent="457200">
              <a:lnSpc>
                <a:spcPct val="150000"/>
              </a:lnSpc>
              <a:buFont typeface="Arial" panose="020B0604020202020204" pitchFamily="34" charset="0"/>
              <a:buNone/>
            </a:pP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Q</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学习</a:t>
            </a:r>
            <a:endParaRPr lang="en-US" altLang="zh-CN" dirty="0">
              <a:latin typeface="宋体" panose="02010600030101010101" pitchFamily="2" charset="-122"/>
              <a:ea typeface="宋体" panose="02010600030101010101" pitchFamily="2" charset="-122"/>
              <a:cs typeface="宋体" panose="02010600030101010101" pitchFamily="2" charset="-122"/>
            </a:endParaRPr>
          </a:p>
          <a:p>
            <a:pPr indent="0">
              <a:lnSpc>
                <a:spcPct val="150000"/>
              </a:lnSpc>
              <a:buFont typeface="Arial" panose="020B0604020202020204" pitchFamily="34" charset="0"/>
              <a:buNone/>
            </a:pPr>
            <a:r>
              <a:rPr lang="zh-CN" altLang="en-US" sz="2000" b="1" dirty="0">
                <a:solidFill>
                  <a:schemeClr val="tx1"/>
                </a:solidFill>
                <a:latin typeface="宋体" panose="02010600030101010101" pitchFamily="2" charset="-122"/>
                <a:ea typeface="宋体" panose="02010600030101010101" pitchFamily="2" charset="-122"/>
                <a:cs typeface="宋体" panose="02010600030101010101" pitchFamily="2" charset="-122"/>
              </a:rPr>
              <a:t>关于动作的存储方式</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a:t>
            </a:r>
          </a:p>
          <a:p>
            <a:pPr indent="457200">
              <a:lnSpc>
                <a:spcPct val="150000"/>
              </a:lnSpc>
              <a:buFont typeface="Arial" panose="020B0604020202020204" pitchFamily="34" charset="0"/>
              <a:buNone/>
            </a:pP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我们没有将随机产生的方块作为本实验的状态存储下来，而是将它作为选择动作的依据。</a:t>
            </a:r>
            <a:endPar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indent="457200">
              <a:lnSpc>
                <a:spcPct val="150000"/>
              </a:lnSpc>
              <a:buFont typeface="Arial" panose="020B0604020202020204" pitchFamily="34" charset="0"/>
              <a:buNone/>
            </a:pP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原因一方面是下落方块存在种类的不同，加上我们选择了最上面两层作为状态，状态空间会变成</a:t>
            </a: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5120</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，大大增加查找时间。同时由于不同的动作可能会导致相同的状态，因此记录动作很可能会造成冗余。</a:t>
            </a:r>
            <a:endParaRPr lang="zh-CN" altLang="en-US" sz="2000" b="1"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a:extLst>
              <a:ext uri="{FF2B5EF4-FFF2-40B4-BE49-F238E27FC236}">
                <a16:creationId xmlns:a16="http://schemas.microsoft.com/office/drawing/2014/main" id="{4B72405D-A7D2-244C-8599-CD71E8D17120}"/>
              </a:ext>
            </a:extLst>
          </p:cNvPr>
          <p:cNvSpPr txBox="1"/>
          <p:nvPr/>
        </p:nvSpPr>
        <p:spPr>
          <a:xfrm>
            <a:off x="6264275" y="1662430"/>
            <a:ext cx="5856605" cy="4572635"/>
          </a:xfrm>
          <a:prstGeom prst="rect">
            <a:avLst/>
          </a:prstGeom>
          <a:noFill/>
        </p:spPr>
        <p:txBody>
          <a:bodyPr wrap="square" rtlCol="0">
            <a:noAutofit/>
          </a:bodyPr>
          <a:lstStyle/>
          <a:p>
            <a:pPr indent="457200">
              <a:lnSpc>
                <a:spcPct val="150000"/>
              </a:lnSpc>
              <a:buFont typeface="Arial" panose="020B0604020202020204" pitchFamily="34" charset="0"/>
              <a:buNone/>
            </a:pP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我们的解决方法是，在执行层面，动作仍然是位移</a:t>
            </a: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旋转组合，但是在</a:t>
            </a:r>
            <a:r>
              <a:rPr lang="en-US" altLang="zh-CN" dirty="0">
                <a:solidFill>
                  <a:schemeClr val="tx1"/>
                </a:solidFill>
                <a:latin typeface="宋体" panose="02010600030101010101" pitchFamily="2" charset="-122"/>
                <a:ea typeface="宋体" panose="02010600030101010101" pitchFamily="2" charset="-122"/>
                <a:cs typeface="宋体" panose="02010600030101010101" pitchFamily="2" charset="-122"/>
              </a:rPr>
              <a:t>q</a:t>
            </a:r>
            <a:r>
              <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rPr>
              <a:t>表中，我们记录的是一个动作和当前状态的函数，这个函数将动作和当前状态映射成为下一个状态，这样虽然不直观，但大大节省的存储的空间。</a:t>
            </a:r>
            <a:endParaRPr lang="zh-CN" altLang="en-US" dirty="0">
              <a:latin typeface="宋体" panose="02010600030101010101" pitchFamily="2" charset="-122"/>
              <a:ea typeface="宋体" panose="02010600030101010101" pitchFamily="2" charset="-122"/>
            </a:endParaRPr>
          </a:p>
        </p:txBody>
      </p:sp>
      <p:pic>
        <p:nvPicPr>
          <p:cNvPr id="7" name="图片 6">
            <a:extLst>
              <a:ext uri="{FF2B5EF4-FFF2-40B4-BE49-F238E27FC236}">
                <a16:creationId xmlns:a16="http://schemas.microsoft.com/office/drawing/2014/main" id="{7BB5A9A8-7131-EB20-ECCD-7979BE4ADA54}"/>
              </a:ext>
            </a:extLst>
          </p:cNvPr>
          <p:cNvPicPr>
            <a:picLocks noChangeAspect="1"/>
          </p:cNvPicPr>
          <p:nvPr/>
        </p:nvPicPr>
        <p:blipFill>
          <a:blip r:embed="rId2"/>
          <a:stretch>
            <a:fillRect/>
          </a:stretch>
        </p:blipFill>
        <p:spPr>
          <a:xfrm>
            <a:off x="6287448" y="3593388"/>
            <a:ext cx="5550658" cy="314878"/>
          </a:xfrm>
          <a:prstGeom prst="rect">
            <a:avLst/>
          </a:prstGeom>
        </p:spPr>
      </p:pic>
      <p:pic>
        <p:nvPicPr>
          <p:cNvPr id="10" name="图片 9">
            <a:extLst>
              <a:ext uri="{FF2B5EF4-FFF2-40B4-BE49-F238E27FC236}">
                <a16:creationId xmlns:a16="http://schemas.microsoft.com/office/drawing/2014/main" id="{7A151FE4-BB61-FF48-C8DC-919292244929}"/>
              </a:ext>
            </a:extLst>
          </p:cNvPr>
          <p:cNvPicPr>
            <a:picLocks noChangeAspect="1"/>
          </p:cNvPicPr>
          <p:nvPr/>
        </p:nvPicPr>
        <p:blipFill>
          <a:blip r:embed="rId3"/>
          <a:stretch>
            <a:fillRect/>
          </a:stretch>
        </p:blipFill>
        <p:spPr>
          <a:xfrm>
            <a:off x="6287448" y="3970578"/>
            <a:ext cx="5550658" cy="2188650"/>
          </a:xfrm>
          <a:prstGeom prst="rect">
            <a:avLst/>
          </a:prstGeom>
        </p:spPr>
      </p:pic>
    </p:spTree>
    <p:extLst>
      <p:ext uri="{BB962C8B-B14F-4D97-AF65-F5344CB8AC3E}">
        <p14:creationId xmlns:p14="http://schemas.microsoft.com/office/powerpoint/2010/main" val="3252236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7</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407670" y="1401445"/>
            <a:ext cx="4362450" cy="52322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俄罗斯方块</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实验结果</a:t>
            </a:r>
          </a:p>
        </p:txBody>
      </p:sp>
      <p:sp>
        <p:nvSpPr>
          <p:cNvPr id="8" name="文本框 7"/>
          <p:cNvSpPr txBox="1"/>
          <p:nvPr/>
        </p:nvSpPr>
        <p:spPr>
          <a:xfrm>
            <a:off x="407670" y="2039620"/>
            <a:ext cx="4526639" cy="2866390"/>
          </a:xfrm>
          <a:prstGeom prst="rect">
            <a:avLst/>
          </a:prstGeom>
          <a:noFill/>
        </p:spPr>
        <p:txBody>
          <a:bodyPr wrap="square" rtlCol="0">
            <a:noAutofit/>
          </a:bodyPr>
          <a:lstStyle/>
          <a:p>
            <a:pPr indent="0">
              <a:lnSpc>
                <a:spcPct val="160000"/>
              </a:lnSpc>
              <a:buFont typeface="Arial" panose="020B0604020202020204" pitchFamily="34" charset="0"/>
              <a:buNone/>
            </a:pPr>
            <a:r>
              <a:rPr lang="zh-CN" altLang="en-US" sz="1800" b="0" i="0" dirty="0">
                <a:solidFill>
                  <a:srgbClr val="333333"/>
                </a:solidFill>
                <a:effectLst/>
                <a:latin typeface="MicrosoftYaHei"/>
              </a:rPr>
              <a:t>参见视频，在训练了</a:t>
            </a:r>
            <a:r>
              <a:rPr lang="en-US" altLang="zh-CN" sz="1800" b="0" i="0" dirty="0">
                <a:solidFill>
                  <a:srgbClr val="333333"/>
                </a:solidFill>
                <a:effectLst/>
                <a:latin typeface="OpenSans-Regular"/>
              </a:rPr>
              <a:t>40000</a:t>
            </a:r>
            <a:r>
              <a:rPr lang="zh-CN" altLang="en-US" sz="1800" b="0" i="0" dirty="0">
                <a:solidFill>
                  <a:srgbClr val="333333"/>
                </a:solidFill>
                <a:effectLst/>
                <a:latin typeface="MicrosoftYaHei"/>
              </a:rPr>
              <a:t>左右局的时候，</a:t>
            </a:r>
            <a:r>
              <a:rPr lang="en-US" altLang="zh-CN" sz="1800" b="0" i="0" dirty="0">
                <a:solidFill>
                  <a:srgbClr val="333333"/>
                </a:solidFill>
                <a:effectLst/>
                <a:latin typeface="OpenSans-Regular"/>
              </a:rPr>
              <a:t>agent</a:t>
            </a:r>
            <a:r>
              <a:rPr lang="zh-CN" altLang="en-US" sz="1800" b="0" i="0" dirty="0">
                <a:solidFill>
                  <a:srgbClr val="333333"/>
                </a:solidFill>
                <a:effectLst/>
                <a:latin typeface="MicrosoftYaHei"/>
              </a:rPr>
              <a:t>平均每局下落</a:t>
            </a:r>
            <a:r>
              <a:rPr lang="en-US" altLang="zh-CN" sz="1800" b="0" i="0" dirty="0">
                <a:solidFill>
                  <a:srgbClr val="333333"/>
                </a:solidFill>
                <a:effectLst/>
                <a:latin typeface="OpenSans-Regular"/>
              </a:rPr>
              <a:t>16</a:t>
            </a:r>
            <a:r>
              <a:rPr lang="zh-CN" altLang="en-US" sz="1800" b="0" i="0" dirty="0">
                <a:solidFill>
                  <a:srgbClr val="333333"/>
                </a:solidFill>
                <a:effectLst/>
                <a:latin typeface="MicrosoftYaHei"/>
              </a:rPr>
              <a:t>块俄罗斯方块，平均每局消除层数为</a:t>
            </a:r>
            <a:br>
              <a:rPr lang="zh-CN" altLang="en-US" sz="1800" b="0" i="0" dirty="0">
                <a:solidFill>
                  <a:srgbClr val="333333"/>
                </a:solidFill>
                <a:effectLst/>
                <a:latin typeface="MicrosoftYaHei"/>
              </a:rPr>
            </a:br>
            <a:r>
              <a:rPr lang="en-US" altLang="zh-CN" sz="1800" b="0" i="0" dirty="0">
                <a:solidFill>
                  <a:srgbClr val="333333"/>
                </a:solidFill>
                <a:effectLst/>
                <a:latin typeface="OpenSans-Regular"/>
              </a:rPr>
              <a:t>0.9</a:t>
            </a:r>
            <a:r>
              <a:rPr lang="zh-CN" altLang="en-US" sz="1800" b="0" i="0" dirty="0">
                <a:solidFill>
                  <a:srgbClr val="333333"/>
                </a:solidFill>
                <a:effectLst/>
                <a:latin typeface="MicrosoftYaHei"/>
              </a:rPr>
              <a:t>，训练时间约为一小时。</a:t>
            </a:r>
            <a:br>
              <a:rPr lang="zh-CN" altLang="en-US" sz="1800" b="0" i="0" dirty="0">
                <a:solidFill>
                  <a:srgbClr val="333333"/>
                </a:solidFill>
                <a:effectLst/>
                <a:latin typeface="MicrosoftYaHei"/>
              </a:rPr>
            </a:br>
            <a:r>
              <a:rPr lang="zh-CN" altLang="en-US" sz="1800" b="0" i="0" dirty="0">
                <a:solidFill>
                  <a:srgbClr val="333333"/>
                </a:solidFill>
                <a:effectLst/>
                <a:latin typeface="MicrosoftYaHei"/>
              </a:rPr>
              <a:t>对比未训练的</a:t>
            </a:r>
            <a:r>
              <a:rPr lang="en-US" altLang="zh-CN" sz="1800" b="0" i="0" dirty="0">
                <a:solidFill>
                  <a:srgbClr val="333333"/>
                </a:solidFill>
                <a:effectLst/>
                <a:latin typeface="OpenSans-Regular"/>
              </a:rPr>
              <a:t>agent</a:t>
            </a:r>
            <a:r>
              <a:rPr lang="zh-CN" altLang="en-US" sz="1800" b="0" i="0" dirty="0">
                <a:solidFill>
                  <a:srgbClr val="333333"/>
                </a:solidFill>
                <a:effectLst/>
                <a:latin typeface="MicrosoftYaHei"/>
              </a:rPr>
              <a:t>，采用随机动作，平均每局下落</a:t>
            </a:r>
            <a:r>
              <a:rPr lang="en-US" altLang="zh-CN" sz="1800" b="0" i="0" dirty="0">
                <a:solidFill>
                  <a:srgbClr val="333333"/>
                </a:solidFill>
                <a:effectLst/>
                <a:latin typeface="OpenSans-Regular"/>
              </a:rPr>
              <a:t>10</a:t>
            </a:r>
            <a:r>
              <a:rPr lang="zh-CN" altLang="en-US" sz="1800" b="0" i="0" dirty="0">
                <a:solidFill>
                  <a:srgbClr val="333333"/>
                </a:solidFill>
                <a:effectLst/>
                <a:latin typeface="MicrosoftYaHei"/>
              </a:rPr>
              <a:t>块俄罗斯方块，平均每局消除层数为</a:t>
            </a:r>
            <a:r>
              <a:rPr lang="en-US" altLang="zh-CN" sz="1800" b="0" i="0" dirty="0">
                <a:solidFill>
                  <a:srgbClr val="333333"/>
                </a:solidFill>
                <a:effectLst/>
                <a:latin typeface="OpenSans-Regular"/>
              </a:rPr>
              <a:t>0.2</a:t>
            </a:r>
            <a:r>
              <a:rPr lang="zh-CN" altLang="en-US" sz="1800" b="0" i="0" dirty="0">
                <a:solidFill>
                  <a:srgbClr val="333333"/>
                </a:solidFill>
                <a:effectLst/>
                <a:latin typeface="MicrosoftYaHei"/>
              </a:rPr>
              <a:t>。</a:t>
            </a:r>
            <a:br>
              <a:rPr lang="zh-CN" altLang="en-US" sz="1800" b="0" i="0" dirty="0">
                <a:solidFill>
                  <a:srgbClr val="333333"/>
                </a:solidFill>
                <a:effectLst/>
                <a:latin typeface="MicrosoftYaHei"/>
              </a:rPr>
            </a:br>
            <a:r>
              <a:rPr lang="zh-CN" altLang="en-US" sz="1800" b="0" i="0" dirty="0">
                <a:solidFill>
                  <a:srgbClr val="333333"/>
                </a:solidFill>
                <a:effectLst/>
                <a:latin typeface="MicrosoftYaHei"/>
              </a:rPr>
              <a:t>这样的结果能够明显说明</a:t>
            </a:r>
            <a:r>
              <a:rPr lang="en-US" altLang="zh-CN" sz="1800" b="0" i="0" dirty="0">
                <a:solidFill>
                  <a:srgbClr val="333333"/>
                </a:solidFill>
                <a:effectLst/>
                <a:latin typeface="OpenSans-Regular"/>
              </a:rPr>
              <a:t>agent</a:t>
            </a:r>
            <a:r>
              <a:rPr lang="zh-CN" altLang="en-US" sz="1800" b="0" i="0" dirty="0">
                <a:solidFill>
                  <a:srgbClr val="333333"/>
                </a:solidFill>
                <a:effectLst/>
                <a:latin typeface="MicrosoftYaHei"/>
              </a:rPr>
              <a:t>学习到了俄罗斯方块的技术。</a:t>
            </a:r>
            <a:r>
              <a:rPr lang="zh-CN" altLang="en-US" sz="2000" dirty="0"/>
              <a:t> </a:t>
            </a:r>
            <a:br>
              <a:rPr lang="zh-CN" altLang="en-US" sz="2000" dirty="0"/>
            </a:br>
            <a:endParaRPr lang="zh-CN" altLang="en-US" sz="2000" b="1"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pic>
        <p:nvPicPr>
          <p:cNvPr id="4" name="TM-20221124174440-972575599-recording-1">
            <a:hlinkClick r:id="" action="ppaction://media"/>
            <a:extLst>
              <a:ext uri="{FF2B5EF4-FFF2-40B4-BE49-F238E27FC236}">
                <a16:creationId xmlns:a16="http://schemas.microsoft.com/office/drawing/2014/main" id="{83DFC33E-03D6-283B-761C-C2ED36E0B5A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70120" y="1742949"/>
            <a:ext cx="7303908" cy="365195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9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8</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275590" y="1307465"/>
            <a:ext cx="4362450" cy="52197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思考与展望</a:t>
            </a:r>
          </a:p>
        </p:txBody>
      </p:sp>
      <p:sp>
        <p:nvSpPr>
          <p:cNvPr id="8" name="文本框 7"/>
          <p:cNvSpPr txBox="1"/>
          <p:nvPr/>
        </p:nvSpPr>
        <p:spPr>
          <a:xfrm>
            <a:off x="275590" y="1936115"/>
            <a:ext cx="5878830" cy="4678045"/>
          </a:xfrm>
          <a:prstGeom prst="rect">
            <a:avLst/>
          </a:prstGeom>
          <a:noFill/>
        </p:spPr>
        <p:txBody>
          <a:bodyPr wrap="square" rtlCol="0">
            <a:noAutofit/>
          </a:bodyPr>
          <a:lstStyle/>
          <a:p>
            <a:pPr indent="0">
              <a:lnSpc>
                <a:spcPct val="160000"/>
              </a:lnSpc>
              <a:buFont typeface="Arial" panose="020B0604020202020204" pitchFamily="34" charset="0"/>
              <a:buNone/>
            </a:pPr>
            <a:r>
              <a:rPr lang="zh-CN" altLang="en-US" sz="2000" b="1" dirty="0">
                <a:solidFill>
                  <a:schemeClr val="tx1"/>
                </a:solidFill>
                <a:latin typeface="宋体" panose="02010600030101010101" pitchFamily="2" charset="-122"/>
                <a:ea typeface="宋体" panose="02010600030101010101" pitchFamily="2" charset="-122"/>
                <a:cs typeface="宋体" panose="02010600030101010101" pitchFamily="2" charset="-122"/>
              </a:rPr>
              <a:t>实验经验总结：</a:t>
            </a:r>
          </a:p>
          <a:p>
            <a:pPr marL="342900" indent="-342900">
              <a:lnSpc>
                <a:spcPct val="160000"/>
              </a:lnSpc>
              <a:buFont typeface="Arial" panose="020B0604020202020204" pitchFamily="34" charset="0"/>
              <a:buChar char="•"/>
            </a:pPr>
            <a:r>
              <a:rPr lang="zh-CN" altLang="en-US" sz="1800" b="0" i="0" dirty="0">
                <a:solidFill>
                  <a:srgbClr val="333333"/>
                </a:solidFill>
                <a:effectLst/>
                <a:latin typeface="MicrosoftYaHei"/>
              </a:rPr>
              <a:t>基于上两层状态和给定奖励的</a:t>
            </a:r>
            <a:r>
              <a:rPr lang="en-US" altLang="zh-CN" sz="1800" b="0" i="0" dirty="0">
                <a:solidFill>
                  <a:srgbClr val="333333"/>
                </a:solidFill>
                <a:effectLst/>
                <a:latin typeface="OpenSans-Regular"/>
              </a:rPr>
              <a:t>Q-learning</a:t>
            </a:r>
            <a:r>
              <a:rPr lang="zh-CN" altLang="en-US" sz="1800" b="0" i="0" dirty="0">
                <a:solidFill>
                  <a:srgbClr val="333333"/>
                </a:solidFill>
                <a:effectLst/>
                <a:latin typeface="MicrosoftYaHei"/>
              </a:rPr>
              <a:t>学习到了俄罗斯方块的技巧。</a:t>
            </a:r>
            <a:br>
              <a:rPr lang="zh-CN" altLang="en-US" sz="1800" b="0" i="0" dirty="0">
                <a:solidFill>
                  <a:srgbClr val="333333"/>
                </a:solidFill>
                <a:effectLst/>
                <a:latin typeface="MicrosoftYaHei"/>
              </a:rPr>
            </a:br>
            <a:r>
              <a:rPr lang="zh-CN" altLang="en-US" sz="1800" b="1" i="0" dirty="0">
                <a:solidFill>
                  <a:srgbClr val="333333"/>
                </a:solidFill>
                <a:effectLst/>
                <a:latin typeface="MicrosoftYaHei-Bold"/>
              </a:rPr>
              <a:t>实践层面</a:t>
            </a:r>
            <a:br>
              <a:rPr lang="zh-CN" altLang="en-US" sz="1800" b="1" i="0" dirty="0">
                <a:solidFill>
                  <a:srgbClr val="333333"/>
                </a:solidFill>
                <a:effectLst/>
                <a:latin typeface="MicrosoftYaHei-Bold"/>
              </a:rPr>
            </a:br>
            <a:r>
              <a:rPr lang="zh-CN" altLang="en-US" sz="1800" b="0" i="0" dirty="0">
                <a:solidFill>
                  <a:srgbClr val="333333"/>
                </a:solidFill>
                <a:effectLst/>
                <a:latin typeface="MicrosoftYaHei"/>
              </a:rPr>
              <a:t>对于一个问题，采用良好的数据结构和算法流程是解决他的先决条件。本次实验历时很久，主要原因在</a:t>
            </a:r>
            <a:br>
              <a:rPr lang="zh-CN" altLang="en-US" sz="1800" b="0" i="0" dirty="0">
                <a:solidFill>
                  <a:srgbClr val="333333"/>
                </a:solidFill>
                <a:effectLst/>
                <a:latin typeface="MicrosoftYaHei"/>
              </a:rPr>
            </a:br>
            <a:r>
              <a:rPr lang="zh-CN" altLang="en-US" sz="1800" b="0" i="0" dirty="0">
                <a:solidFill>
                  <a:srgbClr val="333333"/>
                </a:solidFill>
                <a:effectLst/>
                <a:latin typeface="MicrosoftYaHei"/>
              </a:rPr>
              <a:t>于没有很好的理解整个实验各个函数的接口。在今后的代码写作过程中应该尽量捋清楚各个函数的调用</a:t>
            </a:r>
            <a:br>
              <a:rPr lang="zh-CN" altLang="en-US" sz="1800" b="0" i="0" dirty="0">
                <a:solidFill>
                  <a:srgbClr val="333333"/>
                </a:solidFill>
                <a:effectLst/>
                <a:latin typeface="MicrosoftYaHei"/>
              </a:rPr>
            </a:br>
            <a:r>
              <a:rPr lang="zh-CN" altLang="en-US" sz="1800" b="0" i="0" dirty="0">
                <a:solidFill>
                  <a:srgbClr val="333333"/>
                </a:solidFill>
                <a:effectLst/>
                <a:latin typeface="MicrosoftYaHei"/>
              </a:rPr>
              <a:t>关系再开始写作。</a:t>
            </a:r>
            <a:br>
              <a:rPr lang="zh-CN" altLang="en-US" sz="1800" b="0" i="0" dirty="0">
                <a:solidFill>
                  <a:srgbClr val="333333"/>
                </a:solidFill>
                <a:effectLst/>
                <a:latin typeface="MicrosoftYaHei"/>
              </a:rPr>
            </a:br>
            <a:br>
              <a:rPr lang="zh-CN" altLang="en-US" dirty="0"/>
            </a:br>
            <a:endParaRPr lang="zh-CN" altLang="en-US" sz="2000"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342900" indent="-342900">
              <a:lnSpc>
                <a:spcPct val="160000"/>
              </a:lnSpc>
              <a:buFont typeface="Arial" panose="020B0604020202020204" pitchFamily="34" charset="0"/>
              <a:buChar char="•"/>
            </a:pPr>
            <a:endParaRPr lang="zh-CN" altLang="en-US" sz="2000"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nvSpPr>
        <p:spPr>
          <a:xfrm>
            <a:off x="6368649" y="1276016"/>
            <a:ext cx="5696585" cy="4678045"/>
          </a:xfrm>
          <a:prstGeom prst="rect">
            <a:avLst/>
          </a:prstGeom>
          <a:noFill/>
        </p:spPr>
        <p:txBody>
          <a:bodyPr wrap="square" rtlCol="0">
            <a:noAutofit/>
          </a:bodyPr>
          <a:lstStyle/>
          <a:p>
            <a:pPr indent="0">
              <a:lnSpc>
                <a:spcPct val="160000"/>
              </a:lnSpc>
              <a:buFont typeface="Arial" panose="020B0604020202020204" pitchFamily="34" charset="0"/>
              <a:buNone/>
            </a:pPr>
            <a:r>
              <a:rPr lang="zh-CN" altLang="en-US" sz="2000" b="1" i="0" dirty="0">
                <a:solidFill>
                  <a:srgbClr val="333333"/>
                </a:solidFill>
                <a:effectLst/>
                <a:latin typeface="MicrosoftYaHei-Bold"/>
              </a:rPr>
              <a:t>模型层面</a:t>
            </a:r>
            <a:br>
              <a:rPr lang="zh-CN" altLang="en-US" sz="2000" b="1" i="0" dirty="0">
                <a:solidFill>
                  <a:srgbClr val="333333"/>
                </a:solidFill>
                <a:effectLst/>
                <a:latin typeface="MicrosoftYaHei-Bold"/>
              </a:rPr>
            </a:br>
            <a:r>
              <a:rPr lang="zh-CN" altLang="en-US" sz="2000" b="0" i="0" dirty="0">
                <a:solidFill>
                  <a:srgbClr val="333333"/>
                </a:solidFill>
                <a:effectLst/>
                <a:latin typeface="MicrosoftYaHei"/>
              </a:rPr>
              <a:t>虽然</a:t>
            </a:r>
            <a:r>
              <a:rPr lang="en-US" altLang="zh-CN" sz="2000" b="0" i="0" dirty="0">
                <a:solidFill>
                  <a:srgbClr val="333333"/>
                </a:solidFill>
                <a:effectLst/>
                <a:latin typeface="OpenSans-Regular"/>
              </a:rPr>
              <a:t>agent</a:t>
            </a:r>
            <a:r>
              <a:rPr lang="zh-CN" altLang="en-US" sz="2000" b="0" i="0" dirty="0">
                <a:solidFill>
                  <a:srgbClr val="333333"/>
                </a:solidFill>
                <a:effectLst/>
                <a:latin typeface="MicrosoftYaHei"/>
              </a:rPr>
              <a:t>能够比未训练的</a:t>
            </a:r>
            <a:r>
              <a:rPr lang="en-US" altLang="zh-CN" sz="2000" b="0" i="0" dirty="0">
                <a:solidFill>
                  <a:srgbClr val="333333"/>
                </a:solidFill>
                <a:effectLst/>
                <a:latin typeface="OpenSans-Regular"/>
              </a:rPr>
              <a:t>agent</a:t>
            </a:r>
            <a:r>
              <a:rPr lang="zh-CN" altLang="en-US" sz="2000" b="0" i="0" dirty="0">
                <a:solidFill>
                  <a:srgbClr val="333333"/>
                </a:solidFill>
                <a:effectLst/>
                <a:latin typeface="MicrosoftYaHei"/>
              </a:rPr>
              <a:t>得到较好的技巧，但是由于训练收敛时间过长，这里需要思考怎样能够加速训练过程，以及怎样使得</a:t>
            </a:r>
            <a:r>
              <a:rPr lang="en-US" altLang="zh-CN" sz="2000" b="0" i="0" dirty="0">
                <a:solidFill>
                  <a:srgbClr val="333333"/>
                </a:solidFill>
                <a:effectLst/>
                <a:latin typeface="OpenSans-Regular"/>
              </a:rPr>
              <a:t>agent</a:t>
            </a:r>
            <a:r>
              <a:rPr lang="zh-CN" altLang="en-US" sz="2000" b="0" i="0" dirty="0">
                <a:solidFill>
                  <a:srgbClr val="333333"/>
                </a:solidFill>
                <a:effectLst/>
                <a:latin typeface="MicrosoftYaHei"/>
              </a:rPr>
              <a:t>在训练的过程中能够更好地利用人类的先验知识，例如俄罗斯方块中的一些固定的玩法套路。</a:t>
            </a:r>
            <a:br>
              <a:rPr lang="zh-CN" altLang="en-US" sz="2000" b="0" i="0" dirty="0">
                <a:solidFill>
                  <a:srgbClr val="333333"/>
                </a:solidFill>
                <a:effectLst/>
                <a:latin typeface="MicrosoftYaHei"/>
              </a:rPr>
            </a:br>
            <a:r>
              <a:rPr lang="zh-CN" altLang="en-US" sz="2000" b="0" i="0" dirty="0">
                <a:solidFill>
                  <a:srgbClr val="333333"/>
                </a:solidFill>
                <a:effectLst/>
                <a:latin typeface="MicrosoftYaHei"/>
              </a:rPr>
              <a:t>这里给出了对于纯粹的</a:t>
            </a:r>
            <a:r>
              <a:rPr lang="en-US" altLang="zh-CN" sz="2000" b="0" i="0" dirty="0" err="1">
                <a:solidFill>
                  <a:srgbClr val="333333"/>
                </a:solidFill>
                <a:effectLst/>
                <a:latin typeface="OpenSans-Regular"/>
              </a:rPr>
              <a:t>QLearning</a:t>
            </a:r>
            <a:r>
              <a:rPr lang="zh-CN" altLang="en-US" sz="2000" b="0" i="0" dirty="0">
                <a:solidFill>
                  <a:srgbClr val="333333"/>
                </a:solidFill>
                <a:effectLst/>
                <a:latin typeface="MicrosoftYaHei"/>
              </a:rPr>
              <a:t>方法的改进。我将一些情况进行总结，给出一些固定的游戏规则</a:t>
            </a:r>
            <a:endParaRPr lang="zh-CN" altLang="en-US" sz="2000" dirty="0">
              <a:solidFill>
                <a:schemeClr val="tx1"/>
              </a:solidFill>
              <a:latin typeface="宋体" panose="02010600030101010101" pitchFamily="2" charset="-122"/>
              <a:ea typeface="宋体" panose="02010600030101010101" pitchFamily="2" charset="-122"/>
              <a:cs typeface="宋体" panose="02010600030101010101" pitchFamily="2" charset="-122"/>
            </a:endParaRPr>
          </a:p>
          <a:p>
            <a:pPr marL="342900" indent="-342900">
              <a:lnSpc>
                <a:spcPct val="160000"/>
              </a:lnSpc>
              <a:buFont typeface="Arial" panose="020B0604020202020204" pitchFamily="34" charset="0"/>
              <a:buChar char="•"/>
            </a:pPr>
            <a:r>
              <a:rPr lang="zh-CN" altLang="en-US" sz="2000" dirty="0">
                <a:solidFill>
                  <a:schemeClr val="tx1"/>
                </a:solidFill>
                <a:latin typeface="宋体" panose="02010600030101010101" pitchFamily="2" charset="-122"/>
                <a:ea typeface="宋体" panose="02010600030101010101" pitchFamily="2" charset="-122"/>
                <a:cs typeface="宋体" panose="02010600030101010101" pitchFamily="2" charset="-122"/>
              </a:rPr>
              <a:t>引入先验函数</a:t>
            </a:r>
            <a:r>
              <a:rPr lang="en-US" altLang="zh-CN" sz="2000" dirty="0" err="1">
                <a:solidFill>
                  <a:schemeClr val="tx1"/>
                </a:solidFill>
                <a:latin typeface="宋体" panose="02010600030101010101" pitchFamily="2" charset="-122"/>
                <a:ea typeface="宋体" panose="02010600030101010101" pitchFamily="2" charset="-122"/>
                <a:cs typeface="宋体" panose="02010600030101010101" pitchFamily="2" charset="-122"/>
              </a:rPr>
              <a:t>apriori</a:t>
            </a:r>
            <a:endParaRPr lang="zh-CN" altLang="en-US" sz="2000"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normAutofit fontScale="97500"/>
          </a:bodyPr>
          <a:lstStyle/>
          <a:p>
            <a:r>
              <a:rPr lang="zh-CN" altLang="en-US"/>
              <a:t>强化学习大作业展示</a:t>
            </a:r>
            <a:endParaRPr lang="en-US" altLang="zh-CN"/>
          </a:p>
        </p:txBody>
      </p:sp>
      <p:sp>
        <p:nvSpPr>
          <p:cNvPr id="3" name="灯片编号占位符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DD3DB80-B894-403A-B48E-6FDC1A72010E}" type="slidenum">
              <a:rPr kumimoji="0" lang="zh-CN" altLang="en-US" sz="1000" b="0" i="0" u="none" strike="noStrike" kern="1200" cap="none" spc="0" normalizeH="0" baseline="0" noProof="0" smtClean="0">
                <a:ln>
                  <a:noFill/>
                </a:ln>
                <a:solidFill>
                  <a:srgbClr val="000000">
                    <a:tint val="75000"/>
                  </a:srgbClr>
                </a:solidFill>
                <a:effectLst/>
                <a:uLnTx/>
                <a:uFillTx/>
                <a:latin typeface="Arial" panose="020B0604020202020204"/>
                <a:ea typeface="微软雅黑" panose="020B0503020204020204" charset="-122"/>
                <a:cs typeface="+mn-cs"/>
              </a:rPr>
              <a:t>9</a:t>
            </a:fld>
            <a:endParaRPr kumimoji="0" lang="zh-CN" altLang="en-US" sz="1000" b="0" i="0" u="none" strike="noStrike" kern="1200" cap="none" spc="0" normalizeH="0" baseline="0" noProof="0">
              <a:ln>
                <a:noFill/>
              </a:ln>
              <a:solidFill>
                <a:srgbClr val="000000">
                  <a:tint val="75000"/>
                </a:srgbClr>
              </a:solidFill>
              <a:effectLst/>
              <a:uLnTx/>
              <a:uFillTx/>
              <a:latin typeface="Arial" panose="020B0604020202020204"/>
              <a:ea typeface="微软雅黑" panose="020B0503020204020204" charset="-122"/>
              <a:cs typeface="+mn-cs"/>
            </a:endParaRPr>
          </a:p>
        </p:txBody>
      </p:sp>
      <p:sp>
        <p:nvSpPr>
          <p:cNvPr id="6" name="文本框 5"/>
          <p:cNvSpPr txBox="1"/>
          <p:nvPr/>
        </p:nvSpPr>
        <p:spPr>
          <a:xfrm>
            <a:off x="275590" y="1307465"/>
            <a:ext cx="4362450" cy="521970"/>
          </a:xfrm>
          <a:prstGeom prst="rect">
            <a:avLst/>
          </a:prstGeom>
          <a:noFill/>
        </p:spPr>
        <p:txBody>
          <a:bodyPr wrap="square" rtlCol="0">
            <a:spAutoFit/>
          </a:bodyPr>
          <a:lstStyle/>
          <a:p>
            <a:r>
              <a:rPr lang="zh-CN" altLang="en-US" sz="2800" dirty="0">
                <a:solidFill>
                  <a:schemeClr val="accent5"/>
                </a:solidFill>
                <a:latin typeface="黑体" panose="02010609060101010101" charset="-122"/>
                <a:ea typeface="黑体" panose="02010609060101010101" charset="-122"/>
                <a:cs typeface="黑体" panose="02010609060101010101" charset="-122"/>
              </a:rPr>
              <a:t>俄罗斯</a:t>
            </a:r>
            <a:r>
              <a:rPr lang="en-US" altLang="zh-CN" sz="2800" dirty="0">
                <a:solidFill>
                  <a:schemeClr val="accent5"/>
                </a:solidFill>
                <a:latin typeface="黑体" panose="02010609060101010101" charset="-122"/>
                <a:ea typeface="黑体" panose="02010609060101010101" charset="-122"/>
                <a:cs typeface="黑体" panose="02010609060101010101" charset="-122"/>
              </a:rPr>
              <a:t>——</a:t>
            </a:r>
            <a:r>
              <a:rPr lang="zh-CN" altLang="en-US" sz="2800" dirty="0">
                <a:solidFill>
                  <a:schemeClr val="accent5"/>
                </a:solidFill>
                <a:latin typeface="黑体" panose="02010609060101010101" charset="-122"/>
                <a:ea typeface="黑体" panose="02010609060101010101" charset="-122"/>
                <a:cs typeface="黑体" panose="02010609060101010101" charset="-122"/>
              </a:rPr>
              <a:t>思考与展望</a:t>
            </a:r>
          </a:p>
        </p:txBody>
      </p:sp>
      <p:pic>
        <p:nvPicPr>
          <p:cNvPr id="7" name="图片 6">
            <a:extLst>
              <a:ext uri="{FF2B5EF4-FFF2-40B4-BE49-F238E27FC236}">
                <a16:creationId xmlns:a16="http://schemas.microsoft.com/office/drawing/2014/main" id="{0B3F76DF-AB4F-D130-2581-563D2E92DCDB}"/>
              </a:ext>
            </a:extLst>
          </p:cNvPr>
          <p:cNvPicPr>
            <a:picLocks noChangeAspect="1"/>
          </p:cNvPicPr>
          <p:nvPr/>
        </p:nvPicPr>
        <p:blipFill>
          <a:blip r:embed="rId2"/>
          <a:stretch>
            <a:fillRect/>
          </a:stretch>
        </p:blipFill>
        <p:spPr>
          <a:xfrm>
            <a:off x="377804" y="1829435"/>
            <a:ext cx="8985271" cy="4758697"/>
          </a:xfrm>
          <a:prstGeom prst="rect">
            <a:avLst/>
          </a:prstGeom>
        </p:spPr>
      </p:pic>
    </p:spTree>
    <p:extLst>
      <p:ext uri="{BB962C8B-B14F-4D97-AF65-F5344CB8AC3E}">
        <p14:creationId xmlns:p14="http://schemas.microsoft.com/office/powerpoint/2010/main" val="24199605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mJiMGEzZTlkOWYwNTgzNGNmNDU0Y2E0MGEyZmQzOGEifQ=="/>
</p:tagLst>
</file>

<file path=ppt/theme/theme1.xml><?xml version="1.0" encoding="utf-8"?>
<a:theme xmlns:a="http://schemas.openxmlformats.org/drawingml/2006/main" name="1_主题5">
  <a:themeElements>
    <a:clrScheme name="房利美">
      <a:dk1>
        <a:srgbClr val="000000"/>
      </a:dk1>
      <a:lt1>
        <a:srgbClr val="FFFFFF"/>
      </a:lt1>
      <a:dk2>
        <a:srgbClr val="768394"/>
      </a:dk2>
      <a:lt2>
        <a:srgbClr val="F0F0F0"/>
      </a:lt2>
      <a:accent1>
        <a:srgbClr val="D03D33"/>
      </a:accent1>
      <a:accent2>
        <a:srgbClr val="3583D1"/>
      </a:accent2>
      <a:accent3>
        <a:srgbClr val="E2623F"/>
      </a:accent3>
      <a:accent4>
        <a:srgbClr val="BA4827"/>
      </a:accent4>
      <a:accent5>
        <a:srgbClr val="2B6CAC"/>
      </a:accent5>
      <a:accent6>
        <a:srgbClr val="B93612"/>
      </a:accent6>
      <a:hlink>
        <a:srgbClr val="FC3702"/>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TotalTime>
  <Words>1021</Words>
  <Application>Microsoft Office PowerPoint</Application>
  <PresentationFormat>宽屏</PresentationFormat>
  <Paragraphs>89</Paragraphs>
  <Slides>12</Slides>
  <Notes>0</Notes>
  <HiddenSlides>0</HiddenSlides>
  <MMClips>2</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MicrosoftYaHei</vt:lpstr>
      <vt:lpstr>MicrosoftYaHei-Bold</vt:lpstr>
      <vt:lpstr>OpenSans-Regular</vt:lpstr>
      <vt:lpstr>等线</vt:lpstr>
      <vt:lpstr>黑体</vt:lpstr>
      <vt:lpstr>宋体</vt:lpstr>
      <vt:lpstr>微软雅黑</vt:lpstr>
      <vt:lpstr>Arial</vt:lpstr>
      <vt:lpstr>1_主题5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SYC_buaa</dc:creator>
  <cp:lastModifiedBy>Teacher</cp:lastModifiedBy>
  <cp:revision>363</cp:revision>
  <dcterms:created xsi:type="dcterms:W3CDTF">2021-07-31T10:11:00Z</dcterms:created>
  <dcterms:modified xsi:type="dcterms:W3CDTF">2022-11-25T06:27:20Z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A16880D0232F457E856A6CEEFDE1C93B</vt:lpwstr>
  </property>
  <property fmtid="{D5CDD505-2E9C-101B-9397-08002B2CF9AE}" pid="3" name="KSOProductBuildVer">
    <vt:lpwstr>2052-11.1.0.12763</vt:lpwstr>
  </property>
</Properties>
</file>

<file path=docProps/thumbnail.jpeg>
</file>